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9"/>
  </p:notesMasterIdLst>
  <p:sldIdLst>
    <p:sldId id="256" r:id="rId2"/>
    <p:sldId id="257" r:id="rId3"/>
    <p:sldId id="259" r:id="rId4"/>
    <p:sldId id="273" r:id="rId5"/>
    <p:sldId id="258" r:id="rId6"/>
    <p:sldId id="261" r:id="rId7"/>
    <p:sldId id="264" r:id="rId8"/>
    <p:sldId id="266" r:id="rId9"/>
    <p:sldId id="267" r:id="rId10"/>
    <p:sldId id="268" r:id="rId11"/>
    <p:sldId id="269" r:id="rId12"/>
    <p:sldId id="270" r:id="rId13"/>
    <p:sldId id="271" r:id="rId14"/>
    <p:sldId id="272" r:id="rId15"/>
    <p:sldId id="262" r:id="rId16"/>
    <p:sldId id="263" r:id="rId17"/>
    <p:sldId id="26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7408" autoAdjust="0"/>
  </p:normalViewPr>
  <p:slideViewPr>
    <p:cSldViewPr snapToGrid="0">
      <p:cViewPr varScale="1">
        <p:scale>
          <a:sx n="55" d="100"/>
          <a:sy n="55" d="100"/>
        </p:scale>
        <p:origin x="174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F033E6-A051-411A-975F-647E6159C2AF}" type="datetimeFigureOut">
              <a:rPr kumimoji="1" lang="ja-JP" altLang="en-US" smtClean="0"/>
              <a:t>2023/10/19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86E32A-98DE-4B4A-AD19-CD17B6256406}" type="slidenum">
              <a:rPr kumimoji="1" lang="ja-JP" altLang="en-US" smtClean="0"/>
              <a:t>‹#›</a:t>
            </a:fld>
            <a:endParaRPr kumimoji="1" lang="ja-JP" altLang="en-US"/>
          </a:p>
        </p:txBody>
      </p:sp>
    </p:spTree>
    <p:extLst>
      <p:ext uri="{BB962C8B-B14F-4D97-AF65-F5344CB8AC3E}">
        <p14:creationId xmlns:p14="http://schemas.microsoft.com/office/powerpoint/2010/main" val="20516019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1</a:t>
            </a:fld>
            <a:endParaRPr kumimoji="1" lang="ja-JP" altLang="en-US"/>
          </a:p>
        </p:txBody>
      </p:sp>
    </p:spTree>
    <p:extLst>
      <p:ext uri="{BB962C8B-B14F-4D97-AF65-F5344CB8AC3E}">
        <p14:creationId xmlns:p14="http://schemas.microsoft.com/office/powerpoint/2010/main" val="95049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11</a:t>
            </a:fld>
            <a:endParaRPr kumimoji="1" lang="ja-JP" altLang="en-US"/>
          </a:p>
        </p:txBody>
      </p:sp>
    </p:spTree>
    <p:extLst>
      <p:ext uri="{BB962C8B-B14F-4D97-AF65-F5344CB8AC3E}">
        <p14:creationId xmlns:p14="http://schemas.microsoft.com/office/powerpoint/2010/main" val="3367406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12</a:t>
            </a:fld>
            <a:endParaRPr kumimoji="1" lang="ja-JP" altLang="en-US"/>
          </a:p>
        </p:txBody>
      </p:sp>
    </p:spTree>
    <p:extLst>
      <p:ext uri="{BB962C8B-B14F-4D97-AF65-F5344CB8AC3E}">
        <p14:creationId xmlns:p14="http://schemas.microsoft.com/office/powerpoint/2010/main" val="2162884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13</a:t>
            </a:fld>
            <a:endParaRPr kumimoji="1" lang="ja-JP" altLang="en-US"/>
          </a:p>
        </p:txBody>
      </p:sp>
    </p:spTree>
    <p:extLst>
      <p:ext uri="{BB962C8B-B14F-4D97-AF65-F5344CB8AC3E}">
        <p14:creationId xmlns:p14="http://schemas.microsoft.com/office/powerpoint/2010/main" val="2457989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14</a:t>
            </a:fld>
            <a:endParaRPr kumimoji="1" lang="ja-JP" altLang="en-US"/>
          </a:p>
        </p:txBody>
      </p:sp>
    </p:spTree>
    <p:extLst>
      <p:ext uri="{BB962C8B-B14F-4D97-AF65-F5344CB8AC3E}">
        <p14:creationId xmlns:p14="http://schemas.microsoft.com/office/powerpoint/2010/main" val="2057590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15</a:t>
            </a:fld>
            <a:endParaRPr kumimoji="1" lang="ja-JP" altLang="en-US"/>
          </a:p>
        </p:txBody>
      </p:sp>
    </p:spTree>
    <p:extLst>
      <p:ext uri="{BB962C8B-B14F-4D97-AF65-F5344CB8AC3E}">
        <p14:creationId xmlns:p14="http://schemas.microsoft.com/office/powerpoint/2010/main" val="3567061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16</a:t>
            </a:fld>
            <a:endParaRPr kumimoji="1" lang="ja-JP" altLang="en-US"/>
          </a:p>
        </p:txBody>
      </p:sp>
    </p:spTree>
    <p:extLst>
      <p:ext uri="{BB962C8B-B14F-4D97-AF65-F5344CB8AC3E}">
        <p14:creationId xmlns:p14="http://schemas.microsoft.com/office/powerpoint/2010/main" val="366623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17</a:t>
            </a:fld>
            <a:endParaRPr kumimoji="1" lang="ja-JP" altLang="en-US"/>
          </a:p>
        </p:txBody>
      </p:sp>
    </p:spTree>
    <p:extLst>
      <p:ext uri="{BB962C8B-B14F-4D97-AF65-F5344CB8AC3E}">
        <p14:creationId xmlns:p14="http://schemas.microsoft.com/office/powerpoint/2010/main" val="2634798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2</a:t>
            </a:fld>
            <a:endParaRPr kumimoji="1" lang="ja-JP" altLang="en-US"/>
          </a:p>
        </p:txBody>
      </p:sp>
    </p:spTree>
    <p:extLst>
      <p:ext uri="{BB962C8B-B14F-4D97-AF65-F5344CB8AC3E}">
        <p14:creationId xmlns:p14="http://schemas.microsoft.com/office/powerpoint/2010/main" val="2876557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3</a:t>
            </a:fld>
            <a:endParaRPr kumimoji="1" lang="ja-JP" altLang="en-US"/>
          </a:p>
        </p:txBody>
      </p:sp>
    </p:spTree>
    <p:extLst>
      <p:ext uri="{BB962C8B-B14F-4D97-AF65-F5344CB8AC3E}">
        <p14:creationId xmlns:p14="http://schemas.microsoft.com/office/powerpoint/2010/main" val="1292841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4</a:t>
            </a:fld>
            <a:endParaRPr kumimoji="1" lang="ja-JP" altLang="en-US"/>
          </a:p>
        </p:txBody>
      </p:sp>
    </p:spTree>
    <p:extLst>
      <p:ext uri="{BB962C8B-B14F-4D97-AF65-F5344CB8AC3E}">
        <p14:creationId xmlns:p14="http://schemas.microsoft.com/office/powerpoint/2010/main" val="3913295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5</a:t>
            </a:fld>
            <a:endParaRPr kumimoji="1" lang="ja-JP" altLang="en-US"/>
          </a:p>
        </p:txBody>
      </p:sp>
    </p:spTree>
    <p:extLst>
      <p:ext uri="{BB962C8B-B14F-4D97-AF65-F5344CB8AC3E}">
        <p14:creationId xmlns:p14="http://schemas.microsoft.com/office/powerpoint/2010/main" val="392014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7</a:t>
            </a:fld>
            <a:endParaRPr kumimoji="1" lang="ja-JP" altLang="en-US"/>
          </a:p>
        </p:txBody>
      </p:sp>
    </p:spTree>
    <p:extLst>
      <p:ext uri="{BB962C8B-B14F-4D97-AF65-F5344CB8AC3E}">
        <p14:creationId xmlns:p14="http://schemas.microsoft.com/office/powerpoint/2010/main" val="3203959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8</a:t>
            </a:fld>
            <a:endParaRPr kumimoji="1" lang="ja-JP" altLang="en-US"/>
          </a:p>
        </p:txBody>
      </p:sp>
    </p:spTree>
    <p:extLst>
      <p:ext uri="{BB962C8B-B14F-4D97-AF65-F5344CB8AC3E}">
        <p14:creationId xmlns:p14="http://schemas.microsoft.com/office/powerpoint/2010/main" val="3873572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9</a:t>
            </a:fld>
            <a:endParaRPr kumimoji="1" lang="ja-JP" altLang="en-US"/>
          </a:p>
        </p:txBody>
      </p:sp>
    </p:spTree>
    <p:extLst>
      <p:ext uri="{BB962C8B-B14F-4D97-AF65-F5344CB8AC3E}">
        <p14:creationId xmlns:p14="http://schemas.microsoft.com/office/powerpoint/2010/main" val="2290831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86E32A-98DE-4B4A-AD19-CD17B6256406}" type="slidenum">
              <a:rPr kumimoji="1" lang="ja-JP" altLang="en-US" smtClean="0"/>
              <a:t>10</a:t>
            </a:fld>
            <a:endParaRPr kumimoji="1" lang="ja-JP" altLang="en-US"/>
          </a:p>
        </p:txBody>
      </p:sp>
    </p:spTree>
    <p:extLst>
      <p:ext uri="{BB962C8B-B14F-4D97-AF65-F5344CB8AC3E}">
        <p14:creationId xmlns:p14="http://schemas.microsoft.com/office/powerpoint/2010/main" val="46181930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t>10/19/2023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t>10/19/2023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t>10/19/2023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t>10/19/2023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6A73BC-5D11-4675-B334-102E1E8C9B50}" type="datetimeFigureOut">
              <a:rPr lang="en-US" dirty="0"/>
              <a:t>10/19/2023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t>10/19/2023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t>10/19/2023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3.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2D6A68-3556-DD7C-E462-097413A4CE61}"/>
              </a:ext>
            </a:extLst>
          </p:cNvPr>
          <p:cNvSpPr>
            <a:spLocks noGrp="1"/>
          </p:cNvSpPr>
          <p:nvPr>
            <p:ph type="ctrTitle"/>
          </p:nvPr>
        </p:nvSpPr>
        <p:spPr>
          <a:xfrm>
            <a:off x="1503680" y="1503343"/>
            <a:ext cx="9398000" cy="2641937"/>
          </a:xfrm>
        </p:spPr>
        <p:txBody>
          <a:bodyPr/>
          <a:lstStyle/>
          <a:p>
            <a:r>
              <a:rPr kumimoji="1" lang="ja-JP" altLang="en-US" sz="6600" dirty="0">
                <a:latin typeface="HG丸ｺﾞｼｯｸM-PRO" panose="020F0600000000000000" pitchFamily="50" charset="-128"/>
                <a:ea typeface="HG丸ｺﾞｼｯｸM-PRO" panose="020F0600000000000000" pitchFamily="50" charset="-128"/>
              </a:rPr>
              <a:t>虐待</a:t>
            </a:r>
            <a:r>
              <a:rPr kumimoji="1" lang="en-US" altLang="ja-JP" sz="6600" dirty="0">
                <a:latin typeface="HG丸ｺﾞｼｯｸM-PRO" panose="020F0600000000000000" pitchFamily="50" charset="-128"/>
                <a:ea typeface="HG丸ｺﾞｼｯｸM-PRO" panose="020F0600000000000000" pitchFamily="50" charset="-128"/>
              </a:rPr>
              <a:t>0</a:t>
            </a:r>
            <a:r>
              <a:rPr kumimoji="1" lang="ja-JP" altLang="en-US" sz="6600" dirty="0">
                <a:latin typeface="HG丸ｺﾞｼｯｸM-PRO" panose="020F0600000000000000" pitchFamily="50" charset="-128"/>
                <a:ea typeface="HG丸ｺﾞｼｯｸM-PRO" panose="020F0600000000000000" pitchFamily="50" charset="-128"/>
              </a:rPr>
              <a:t>！　事例で学ぶ</a:t>
            </a:r>
            <a:br>
              <a:rPr kumimoji="1" lang="en-US" altLang="ja-JP" sz="6600" dirty="0">
                <a:latin typeface="HG丸ｺﾞｼｯｸM-PRO" panose="020F0600000000000000" pitchFamily="50" charset="-128"/>
                <a:ea typeface="HG丸ｺﾞｼｯｸM-PRO" panose="020F0600000000000000" pitchFamily="50" charset="-128"/>
              </a:rPr>
            </a:br>
            <a:r>
              <a:rPr kumimoji="1" lang="ja-JP" altLang="en-US" sz="6600" dirty="0">
                <a:latin typeface="HG丸ｺﾞｼｯｸM-PRO" panose="020F0600000000000000" pitchFamily="50" charset="-128"/>
                <a:ea typeface="HG丸ｺﾞｼｯｸM-PRO" panose="020F0600000000000000" pitchFamily="50" charset="-128"/>
              </a:rPr>
              <a:t>専門職としての心得</a:t>
            </a:r>
          </a:p>
        </p:txBody>
      </p:sp>
      <p:sp>
        <p:nvSpPr>
          <p:cNvPr id="3" name="字幕 2">
            <a:extLst>
              <a:ext uri="{FF2B5EF4-FFF2-40B4-BE49-F238E27FC236}">
                <a16:creationId xmlns:a16="http://schemas.microsoft.com/office/drawing/2014/main" id="{F0F95468-2D63-1ECC-4C21-C770C4153A7E}"/>
              </a:ext>
            </a:extLst>
          </p:cNvPr>
          <p:cNvSpPr>
            <a:spLocks noGrp="1"/>
          </p:cNvSpPr>
          <p:nvPr>
            <p:ph type="subTitle" idx="1"/>
          </p:nvPr>
        </p:nvSpPr>
        <p:spPr>
          <a:xfrm>
            <a:off x="5206482" y="5219544"/>
            <a:ext cx="6419461" cy="1069848"/>
          </a:xfrm>
        </p:spPr>
        <p:txBody>
          <a:bodyPr>
            <a:noAutofit/>
          </a:bodyPr>
          <a:lstStyle/>
          <a:p>
            <a:pPr algn="r"/>
            <a:r>
              <a:rPr kumimoji="1" lang="ja-JP" altLang="en-US" sz="2400" dirty="0">
                <a:solidFill>
                  <a:schemeClr val="tx1"/>
                </a:solidFill>
                <a:latin typeface="HG丸ｺﾞｼｯｸM-PRO" panose="020F0600000000000000" pitchFamily="50" charset="-128"/>
                <a:ea typeface="HG丸ｺﾞｼｯｸM-PRO" panose="020F0600000000000000" pitchFamily="50" charset="-128"/>
              </a:rPr>
              <a:t>熊本県高齢者・障害者虐待対応専門職チーム</a:t>
            </a:r>
            <a:endParaRPr kumimoji="1" lang="en-US" altLang="ja-JP" sz="2400" dirty="0">
              <a:solidFill>
                <a:schemeClr val="tx1"/>
              </a:solidFill>
              <a:latin typeface="HG丸ｺﾞｼｯｸM-PRO" panose="020F0600000000000000" pitchFamily="50" charset="-128"/>
              <a:ea typeface="HG丸ｺﾞｼｯｸM-PRO" panose="020F0600000000000000" pitchFamily="50" charset="-128"/>
            </a:endParaRPr>
          </a:p>
          <a:p>
            <a:pPr algn="r"/>
            <a:r>
              <a:rPr lang="ja-JP" altLang="en-US" sz="2400" dirty="0">
                <a:solidFill>
                  <a:schemeClr val="tx1"/>
                </a:solidFill>
                <a:latin typeface="HG丸ｺﾞｼｯｸM-PRO" panose="020F0600000000000000" pitchFamily="50" charset="-128"/>
                <a:ea typeface="HG丸ｺﾞｼｯｸM-PRO" panose="020F0600000000000000" pitchFamily="50" charset="-128"/>
              </a:rPr>
              <a:t>　社会福祉士　松本 健一</a:t>
            </a:r>
            <a:endParaRPr kumimoji="1" lang="ja-JP" altLang="en-US" sz="2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15234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400C895-D84C-17F6-C296-C66AB018FE56}"/>
              </a:ext>
            </a:extLst>
          </p:cNvPr>
          <p:cNvSpPr>
            <a:spLocks noGrp="1"/>
          </p:cNvSpPr>
          <p:nvPr>
            <p:ph idx="1"/>
          </p:nvPr>
        </p:nvSpPr>
        <p:spPr/>
        <p:txBody>
          <a:bodyPr/>
          <a:lstStyle/>
          <a:p>
            <a:endParaRPr lang="ja-JP" altLang="en-US"/>
          </a:p>
        </p:txBody>
      </p:sp>
      <p:graphicFrame>
        <p:nvGraphicFramePr>
          <p:cNvPr id="4" name="表 3">
            <a:extLst>
              <a:ext uri="{FF2B5EF4-FFF2-40B4-BE49-F238E27FC236}">
                <a16:creationId xmlns:a16="http://schemas.microsoft.com/office/drawing/2014/main" id="{075CCEBE-EFC6-EFD3-227F-69969320F9AE}"/>
              </a:ext>
            </a:extLst>
          </p:cNvPr>
          <p:cNvGraphicFramePr>
            <a:graphicFrameLocks noGrp="1"/>
          </p:cNvGraphicFramePr>
          <p:nvPr>
            <p:extLst>
              <p:ext uri="{D42A27DB-BD31-4B8C-83A1-F6EECF244321}">
                <p14:modId xmlns:p14="http://schemas.microsoft.com/office/powerpoint/2010/main" val="361862474"/>
              </p:ext>
            </p:extLst>
          </p:nvPr>
        </p:nvGraphicFramePr>
        <p:xfrm>
          <a:off x="479375" y="476672"/>
          <a:ext cx="11238008" cy="5989442"/>
        </p:xfrm>
        <a:graphic>
          <a:graphicData uri="http://schemas.openxmlformats.org/drawingml/2006/table">
            <a:tbl>
              <a:tblPr firstRow="1" bandRow="1">
                <a:tableStyleId>{7DF18680-E054-41AD-8BC1-D1AEF772440D}</a:tableStyleId>
              </a:tblPr>
              <a:tblGrid>
                <a:gridCol w="1261648">
                  <a:extLst>
                    <a:ext uri="{9D8B030D-6E8A-4147-A177-3AD203B41FA5}">
                      <a16:colId xmlns:a16="http://schemas.microsoft.com/office/drawing/2014/main" val="4129164410"/>
                    </a:ext>
                  </a:extLst>
                </a:gridCol>
                <a:gridCol w="9976360">
                  <a:extLst>
                    <a:ext uri="{9D8B030D-6E8A-4147-A177-3AD203B41FA5}">
                      <a16:colId xmlns:a16="http://schemas.microsoft.com/office/drawing/2014/main" val="3643107930"/>
                    </a:ext>
                  </a:extLst>
                </a:gridCol>
              </a:tblGrid>
              <a:tr h="674891">
                <a:tc>
                  <a:txBody>
                    <a:bodyPr/>
                    <a:lstStyle/>
                    <a:p>
                      <a:pPr algn="ctr"/>
                      <a:r>
                        <a:rPr kumimoji="1" lang="ja-JP" altLang="en-US" sz="2800" b="1" dirty="0">
                          <a:solidFill>
                            <a:schemeClr val="bg1"/>
                          </a:solidFill>
                          <a:latin typeface="BIZ UDPゴシック" panose="020B0400000000000000" pitchFamily="50" charset="-128"/>
                          <a:ea typeface="BIZ UDPゴシック" panose="020B0400000000000000" pitchFamily="50" charset="-128"/>
                        </a:rPr>
                        <a:t>経　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kumimoji="1" lang="ja-JP" altLang="en-US" sz="2800" b="1" dirty="0">
                          <a:solidFill>
                            <a:schemeClr val="bg1"/>
                          </a:solidFill>
                          <a:latin typeface="BIZ UDPゴシック" panose="020B0400000000000000" pitchFamily="50" charset="-128"/>
                          <a:ea typeface="BIZ UDPゴシック" panose="020B0400000000000000" pitchFamily="50" charset="-128"/>
                        </a:rPr>
                        <a:t>内　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701468599"/>
                  </a:ext>
                </a:extLst>
              </a:tr>
              <a:tr h="5314551">
                <a:tc>
                  <a:txBody>
                    <a:bodyPr/>
                    <a:lstStyle/>
                    <a:p>
                      <a:pPr algn="ctr"/>
                      <a:r>
                        <a:rPr kumimoji="1" lang="ja-JP" altLang="en-US" sz="2400" b="0" dirty="0">
                          <a:latin typeface="HG丸ｺﾞｼｯｸM-PRO" panose="020F0600000000000000" pitchFamily="50" charset="-128"/>
                          <a:ea typeface="HG丸ｺﾞｼｯｸM-PRO" panose="020F0600000000000000" pitchFamily="50" charset="-128"/>
                        </a:rPr>
                        <a:t>結　果</a:t>
                      </a:r>
                      <a:endParaRPr kumimoji="1" lang="ja-JP" altLang="en-US" sz="2400" b="0" dirty="0">
                        <a:solidFill>
                          <a:schemeClr val="bg2"/>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nSpc>
                          <a:spcPct val="150000"/>
                        </a:lnSpc>
                      </a:pPr>
                      <a:r>
                        <a:rPr kumimoji="1" lang="ja-JP" altLang="en-US" sz="2800" b="0" dirty="0">
                          <a:latin typeface="HG丸ｺﾞｼｯｸM-PRO" panose="020F0600000000000000" pitchFamily="50" charset="-128"/>
                          <a:ea typeface="HG丸ｺﾞｼｯｸM-PRO" panose="020F0600000000000000" pitchFamily="50" charset="-128"/>
                        </a:rPr>
                        <a:t>・長男は、介護に対する受容が無いまま、母親の突然の介護生活となったこと、これまで障がいのある孫への対応をしていたことから、本人を介護する余裕がなかった。</a:t>
                      </a:r>
                      <a:endParaRPr kumimoji="1" lang="en-US" altLang="ja-JP" sz="2800" b="0" dirty="0">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800" b="0" dirty="0">
                          <a:latin typeface="HG丸ｺﾞｼｯｸM-PRO" panose="020F0600000000000000" pitchFamily="50" charset="-128"/>
                          <a:ea typeface="HG丸ｺﾞｼｯｸM-PRO" panose="020F0600000000000000" pitchFamily="50" charset="-128"/>
                        </a:rPr>
                        <a:t>・関係機関を交えた個別ケース会議にて、本人だけでなく、長男家族のサポート体制と経済的負担軽減を検討。</a:t>
                      </a:r>
                      <a:endParaRPr kumimoji="1" lang="en-US" altLang="ja-JP" sz="2800" b="0" dirty="0">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2800" b="0" dirty="0">
                          <a:latin typeface="HG丸ｺﾞｼｯｸM-PRO" panose="020F0600000000000000" pitchFamily="50" charset="-128"/>
                          <a:ea typeface="HG丸ｺﾞｼｯｸM-PRO" panose="020F0600000000000000" pitchFamily="50" charset="-128"/>
                        </a:rPr>
                        <a:t>・長男との協議を関係機関と度々行い、世帯分離および、</a:t>
                      </a:r>
                      <a:r>
                        <a:rPr kumimoji="1" lang="ja-JP" altLang="en-US" sz="2800" b="0" dirty="0">
                          <a:solidFill>
                            <a:schemeClr val="tx1"/>
                          </a:solidFill>
                          <a:latin typeface="HG丸ｺﾞｼｯｸM-PRO" panose="020F0600000000000000" pitchFamily="50" charset="-128"/>
                          <a:ea typeface="HG丸ｺﾞｼｯｸM-PRO" panose="020F0600000000000000" pitchFamily="50" charset="-128"/>
                        </a:rPr>
                        <a:t>一旦、特別養護老人ホームへの短期入所となった。その後</a:t>
                      </a:r>
                      <a:r>
                        <a:rPr kumimoji="1" lang="ja-JP" altLang="en-US" sz="2800" b="0" dirty="0">
                          <a:latin typeface="HG丸ｺﾞｼｯｸM-PRO" panose="020F0600000000000000" pitchFamily="50" charset="-128"/>
                          <a:ea typeface="HG丸ｺﾞｼｯｸM-PRO" panose="020F0600000000000000" pitchFamily="50" charset="-128"/>
                        </a:rPr>
                        <a:t>、それぞれの支援を開始。</a:t>
                      </a:r>
                      <a:endParaRPr kumimoji="1" lang="ja-JP" altLang="en-US" sz="2800" b="0" dirty="0">
                        <a:solidFill>
                          <a:schemeClr val="bg2"/>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76972549"/>
                  </a:ext>
                </a:extLst>
              </a:tr>
            </a:tbl>
          </a:graphicData>
        </a:graphic>
      </p:graphicFrame>
    </p:spTree>
    <p:extLst>
      <p:ext uri="{BB962C8B-B14F-4D97-AF65-F5344CB8AC3E}">
        <p14:creationId xmlns:p14="http://schemas.microsoft.com/office/powerpoint/2010/main" val="2426066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400C895-D84C-17F6-C296-C66AB018FE56}"/>
              </a:ext>
            </a:extLst>
          </p:cNvPr>
          <p:cNvSpPr>
            <a:spLocks noGrp="1"/>
          </p:cNvSpPr>
          <p:nvPr>
            <p:ph idx="1"/>
          </p:nvPr>
        </p:nvSpPr>
        <p:spPr>
          <a:xfrm>
            <a:off x="769402" y="854310"/>
            <a:ext cx="10569158" cy="4050792"/>
          </a:xfrm>
        </p:spPr>
        <p:txBody>
          <a:bodyPr>
            <a:noAutofit/>
          </a:bodyPr>
          <a:lstStyle/>
          <a:p>
            <a:pPr marL="525462" indent="-457200">
              <a:lnSpc>
                <a:spcPct val="150000"/>
              </a:lnSpc>
              <a:buFont typeface="Wingdings" panose="05000000000000000000" pitchFamily="2" charset="2"/>
              <a:buChar char="Ø"/>
            </a:pPr>
            <a:r>
              <a:rPr lang="ja-JP" altLang="en-US" sz="3200" b="1" u="sng" dirty="0">
                <a:latin typeface="HG丸ｺﾞｼｯｸM-PRO" panose="020F0600000000000000" pitchFamily="50" charset="-128"/>
                <a:ea typeface="HG丸ｺﾞｼｯｸM-PRO" panose="020F0600000000000000" pitchFamily="50" charset="-128"/>
              </a:rPr>
              <a:t>養護者がどういうつもりであっても</a:t>
            </a:r>
            <a:r>
              <a:rPr lang="ja-JP" altLang="en-US" sz="3200" b="1" dirty="0">
                <a:latin typeface="HG丸ｺﾞｼｯｸM-PRO" panose="020F0600000000000000" pitchFamily="50" charset="-128"/>
                <a:ea typeface="HG丸ｺﾞｼｯｸM-PRO" panose="020F0600000000000000" pitchFamily="50" charset="-128"/>
              </a:rPr>
              <a:t>、</a:t>
            </a:r>
            <a:r>
              <a:rPr lang="ja-JP" altLang="en-US" sz="3200" b="1" dirty="0">
                <a:solidFill>
                  <a:schemeClr val="accent4">
                    <a:lumMod val="60000"/>
                    <a:lumOff val="40000"/>
                  </a:schemeClr>
                </a:solidFill>
                <a:effectLst/>
                <a:latin typeface="HG丸ｺﾞｼｯｸM-PRO" panose="020F0600000000000000" pitchFamily="50" charset="-128"/>
                <a:ea typeface="HG丸ｺﾞｼｯｸM-PRO" panose="020F0600000000000000" pitchFamily="50" charset="-128"/>
              </a:rPr>
              <a:t>本人の合意なし</a:t>
            </a:r>
            <a:r>
              <a:rPr lang="ja-JP" altLang="en-US" sz="3200" b="1" dirty="0">
                <a:solidFill>
                  <a:schemeClr val="tx1"/>
                </a:solidFill>
                <a:effectLst/>
                <a:latin typeface="HG丸ｺﾞｼｯｸM-PRO" panose="020F0600000000000000" pitchFamily="50" charset="-128"/>
                <a:ea typeface="HG丸ｺﾞｼｯｸM-PRO" panose="020F0600000000000000" pitchFamily="50" charset="-128"/>
              </a:rPr>
              <a:t>に財産や金銭を使用している。本人が希望する金銭の使用を</a:t>
            </a:r>
            <a:r>
              <a:rPr lang="ja-JP" altLang="en-US" sz="3200" b="1" dirty="0">
                <a:solidFill>
                  <a:schemeClr val="accent4">
                    <a:lumMod val="60000"/>
                    <a:lumOff val="40000"/>
                  </a:schemeClr>
                </a:solidFill>
                <a:effectLst/>
                <a:latin typeface="HG丸ｺﾞｼｯｸM-PRO" panose="020F0600000000000000" pitchFamily="50" charset="-128"/>
                <a:ea typeface="HG丸ｺﾞｼｯｸM-PRO" panose="020F0600000000000000" pitchFamily="50" charset="-128"/>
              </a:rPr>
              <a:t>理由なく制限</a:t>
            </a:r>
            <a:r>
              <a:rPr lang="ja-JP" altLang="en-US" sz="3200" b="1" dirty="0">
                <a:solidFill>
                  <a:schemeClr val="tx1"/>
                </a:solidFill>
                <a:effectLst/>
                <a:latin typeface="HG丸ｺﾞｼｯｸM-PRO" panose="020F0600000000000000" pitchFamily="50" charset="-128"/>
                <a:ea typeface="HG丸ｺﾞｼｯｸM-PRO" panose="020F0600000000000000" pitchFamily="50" charset="-128"/>
              </a:rPr>
              <a:t>することから</a:t>
            </a:r>
            <a:r>
              <a:rPr lang="ja-JP" altLang="en-US" sz="3200" b="1" dirty="0">
                <a:solidFill>
                  <a:schemeClr val="accent4">
                    <a:lumMod val="75000"/>
                  </a:schemeClr>
                </a:solidFill>
                <a:effectLst/>
                <a:latin typeface="HG丸ｺﾞｼｯｸM-PRO" panose="020F0600000000000000" pitchFamily="50" charset="-128"/>
                <a:ea typeface="HG丸ｺﾞｼｯｸM-PRO" panose="020F0600000000000000" pitchFamily="50" charset="-128"/>
              </a:rPr>
              <a:t>経済</a:t>
            </a:r>
            <a:r>
              <a:rPr lang="ja-JP" altLang="en-US" sz="3200" b="1" dirty="0">
                <a:solidFill>
                  <a:schemeClr val="accent4">
                    <a:lumMod val="75000"/>
                  </a:schemeClr>
                </a:solidFill>
                <a:latin typeface="HG丸ｺﾞｼｯｸM-PRO" panose="020F0600000000000000" pitchFamily="50" charset="-128"/>
                <a:ea typeface="HG丸ｺﾞｼｯｸM-PRO" panose="020F0600000000000000" pitchFamily="50" charset="-128"/>
              </a:rPr>
              <a:t>的虐待</a:t>
            </a:r>
            <a:r>
              <a:rPr lang="ja-JP" altLang="en-US" sz="3200" b="1" dirty="0">
                <a:latin typeface="HG丸ｺﾞｼｯｸM-PRO" panose="020F0600000000000000" pitchFamily="50" charset="-128"/>
                <a:ea typeface="HG丸ｺﾞｼｯｸM-PRO" panose="020F0600000000000000" pitchFamily="50" charset="-128"/>
              </a:rPr>
              <a:t>と考えられます。</a:t>
            </a:r>
            <a:endParaRPr lang="en-US" altLang="ja-JP" sz="3200" b="1" dirty="0">
              <a:latin typeface="HG丸ｺﾞｼｯｸM-PRO" panose="020F0600000000000000" pitchFamily="50" charset="-128"/>
              <a:ea typeface="HG丸ｺﾞｼｯｸM-PRO" panose="020F0600000000000000" pitchFamily="50" charset="-128"/>
            </a:endParaRPr>
          </a:p>
          <a:p>
            <a:pPr marL="457200" indent="-457200">
              <a:lnSpc>
                <a:spcPct val="150000"/>
              </a:lnSpc>
              <a:buClr>
                <a:schemeClr val="tx1"/>
              </a:buClr>
              <a:buSzPct val="100000"/>
              <a:buFont typeface="Wingdings" panose="05000000000000000000" pitchFamily="2" charset="2"/>
              <a:buChar char="Ø"/>
            </a:pPr>
            <a:r>
              <a:rPr lang="ja-JP" altLang="en-US" sz="3200" b="1" dirty="0">
                <a:latin typeface="HG丸ｺﾞｼｯｸM-PRO" panose="020F0600000000000000" pitchFamily="50" charset="-128"/>
                <a:ea typeface="HG丸ｺﾞｼｯｸM-PRO" panose="020F0600000000000000" pitchFamily="50" charset="-128"/>
              </a:rPr>
              <a:t>養護者が高齢者の</a:t>
            </a:r>
            <a:r>
              <a:rPr lang="ja-JP" altLang="en-US" sz="3200" b="1" dirty="0">
                <a:solidFill>
                  <a:schemeClr val="accent4">
                    <a:lumMod val="60000"/>
                    <a:lumOff val="40000"/>
                  </a:schemeClr>
                </a:solidFill>
                <a:latin typeface="HG丸ｺﾞｼｯｸM-PRO" panose="020F0600000000000000" pitchFamily="50" charset="-128"/>
                <a:ea typeface="HG丸ｺﾞｼｯｸM-PRO" panose="020F0600000000000000" pitchFamily="50" charset="-128"/>
              </a:rPr>
              <a:t>世話をしきれず</a:t>
            </a:r>
            <a:r>
              <a:rPr lang="ja-JP" altLang="en-US" sz="3200" b="1" dirty="0">
                <a:latin typeface="HG丸ｺﾞｼｯｸM-PRO" panose="020F0600000000000000" pitchFamily="50" charset="-128"/>
                <a:ea typeface="HG丸ｺﾞｼｯｸM-PRO" panose="020F0600000000000000" pitchFamily="50" charset="-128"/>
              </a:rPr>
              <a:t>に、</a:t>
            </a:r>
            <a:r>
              <a:rPr lang="ja-JP" altLang="en-US" sz="3200" b="1" dirty="0">
                <a:solidFill>
                  <a:schemeClr val="accent4">
                    <a:lumMod val="60000"/>
                    <a:lumOff val="40000"/>
                  </a:schemeClr>
                </a:solidFill>
                <a:latin typeface="HG丸ｺﾞｼｯｸM-PRO" panose="020F0600000000000000" pitchFamily="50" charset="-128"/>
                <a:ea typeface="HG丸ｺﾞｼｯｸM-PRO" panose="020F0600000000000000" pitchFamily="50" charset="-128"/>
              </a:rPr>
              <a:t>高齢者の心身の状態が悪くなっている</a:t>
            </a:r>
            <a:r>
              <a:rPr lang="ja-JP" altLang="en-US" sz="3200" b="1" dirty="0">
                <a:latin typeface="HG丸ｺﾞｼｯｸM-PRO" panose="020F0600000000000000" pitchFamily="50" charset="-128"/>
                <a:ea typeface="HG丸ｺﾞｼｯｸM-PRO" panose="020F0600000000000000" pitchFamily="50" charset="-128"/>
              </a:rPr>
              <a:t>のであれば、</a:t>
            </a:r>
            <a:r>
              <a:rPr lang="ja-JP" altLang="en-US" sz="3200" b="1" dirty="0">
                <a:solidFill>
                  <a:schemeClr val="accent4">
                    <a:lumMod val="75000"/>
                  </a:schemeClr>
                </a:solidFill>
                <a:latin typeface="HG丸ｺﾞｼｯｸM-PRO" panose="020F0600000000000000" pitchFamily="50" charset="-128"/>
                <a:ea typeface="HG丸ｺﾞｼｯｸM-PRO" panose="020F0600000000000000" pitchFamily="50" charset="-128"/>
              </a:rPr>
              <a:t>放棄放任の虐待</a:t>
            </a:r>
            <a:r>
              <a:rPr lang="ja-JP" altLang="en-US" sz="3200" b="1" dirty="0">
                <a:latin typeface="HG丸ｺﾞｼｯｸM-PRO" panose="020F0600000000000000" pitchFamily="50" charset="-128"/>
                <a:ea typeface="HG丸ｺﾞｼｯｸM-PRO" panose="020F0600000000000000" pitchFamily="50" charset="-128"/>
              </a:rPr>
              <a:t>と考えられます。</a:t>
            </a:r>
          </a:p>
        </p:txBody>
      </p:sp>
    </p:spTree>
    <p:extLst>
      <p:ext uri="{BB962C8B-B14F-4D97-AF65-F5344CB8AC3E}">
        <p14:creationId xmlns:p14="http://schemas.microsoft.com/office/powerpoint/2010/main" val="2507453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400C895-D84C-17F6-C296-C66AB018FE56}"/>
              </a:ext>
            </a:extLst>
          </p:cNvPr>
          <p:cNvSpPr>
            <a:spLocks noGrp="1"/>
          </p:cNvSpPr>
          <p:nvPr>
            <p:ph idx="1"/>
          </p:nvPr>
        </p:nvSpPr>
        <p:spPr>
          <a:xfrm>
            <a:off x="595745" y="1108363"/>
            <a:ext cx="11249891" cy="5370813"/>
          </a:xfrm>
        </p:spPr>
        <p:txBody>
          <a:bodyPr>
            <a:noAutofit/>
          </a:bodyPr>
          <a:lstStyle/>
          <a:p>
            <a:pPr marL="0" indent="0">
              <a:lnSpc>
                <a:spcPct val="150000"/>
              </a:lnSpc>
              <a:buNone/>
            </a:pPr>
            <a:r>
              <a:rPr lang="en-US" altLang="ja-JP" sz="2400" dirty="0">
                <a:latin typeface="HG丸ｺﾞｼｯｸM-PRO" panose="020F0600000000000000" pitchFamily="50" charset="-128"/>
                <a:ea typeface="HG丸ｺﾞｼｯｸM-PRO" panose="020F0600000000000000" pitchFamily="50" charset="-128"/>
              </a:rPr>
              <a:t>A</a:t>
            </a:r>
            <a:r>
              <a:rPr lang="ja-JP" altLang="en-US" sz="2400" dirty="0">
                <a:latin typeface="HG丸ｺﾞｼｯｸM-PRO" panose="020F0600000000000000" pitchFamily="50" charset="-128"/>
                <a:ea typeface="HG丸ｺﾞｼｯｸM-PRO" panose="020F0600000000000000" pitchFamily="50" charset="-128"/>
              </a:rPr>
              <a:t>さん（男性、</a:t>
            </a:r>
            <a:r>
              <a:rPr lang="en-US" altLang="ja-JP" sz="2400" dirty="0">
                <a:latin typeface="HG丸ｺﾞｼｯｸM-PRO" panose="020F0600000000000000" pitchFamily="50" charset="-128"/>
                <a:ea typeface="HG丸ｺﾞｼｯｸM-PRO" panose="020F0600000000000000" pitchFamily="50" charset="-128"/>
              </a:rPr>
              <a:t>70</a:t>
            </a:r>
            <a:r>
              <a:rPr lang="ja-JP" altLang="en-US" sz="2400" dirty="0">
                <a:latin typeface="HG丸ｺﾞｼｯｸM-PRO" panose="020F0600000000000000" pitchFamily="50" charset="-128"/>
                <a:ea typeface="HG丸ｺﾞｼｯｸM-PRO" panose="020F0600000000000000" pitchFamily="50" charset="-128"/>
              </a:rPr>
              <a:t>代前半、高血圧指摘され未治療）は持家で一人暮らし。妻とは約</a:t>
            </a:r>
            <a:r>
              <a:rPr lang="en-US" altLang="ja-JP" sz="2400" dirty="0">
                <a:latin typeface="HG丸ｺﾞｼｯｸM-PRO" panose="020F0600000000000000" pitchFamily="50" charset="-128"/>
                <a:ea typeface="HG丸ｺﾞｼｯｸM-PRO" panose="020F0600000000000000" pitchFamily="50" charset="-128"/>
              </a:rPr>
              <a:t>15</a:t>
            </a:r>
            <a:r>
              <a:rPr lang="ja-JP" altLang="en-US" sz="2400" dirty="0">
                <a:latin typeface="HG丸ｺﾞｼｯｸM-PRO" panose="020F0600000000000000" pitchFamily="50" charset="-128"/>
                <a:ea typeface="HG丸ｺﾞｼｯｸM-PRO" panose="020F0600000000000000" pitchFamily="50" charset="-128"/>
              </a:rPr>
              <a:t>年前に離婚し子供はいない。年金は月に約</a:t>
            </a:r>
            <a:r>
              <a:rPr lang="en-US" altLang="ja-JP" sz="2400" dirty="0">
                <a:latin typeface="HG丸ｺﾞｼｯｸM-PRO" panose="020F0600000000000000" pitchFamily="50" charset="-128"/>
                <a:ea typeface="HG丸ｺﾞｼｯｸM-PRO" panose="020F0600000000000000" pitchFamily="50" charset="-128"/>
              </a:rPr>
              <a:t>10</a:t>
            </a:r>
            <a:r>
              <a:rPr lang="ja-JP" altLang="en-US" sz="2400" dirty="0">
                <a:latin typeface="HG丸ｺﾞｼｯｸM-PRO" panose="020F0600000000000000" pitchFamily="50" charset="-128"/>
                <a:ea typeface="HG丸ｺﾞｼｯｸM-PRO" panose="020F0600000000000000" pitchFamily="50" charset="-128"/>
              </a:rPr>
              <a:t>万円。</a:t>
            </a:r>
            <a:endParaRPr lang="en-US" altLang="ja-JP" sz="2400" dirty="0">
              <a:latin typeface="HG丸ｺﾞｼｯｸM-PRO" panose="020F0600000000000000" pitchFamily="50" charset="-128"/>
              <a:ea typeface="HG丸ｺﾞｼｯｸM-PRO" panose="020F0600000000000000" pitchFamily="50" charset="-128"/>
            </a:endParaRPr>
          </a:p>
          <a:p>
            <a:pPr marL="0" indent="0">
              <a:lnSpc>
                <a:spcPct val="150000"/>
              </a:lnSpc>
              <a:buNone/>
            </a:pPr>
            <a:r>
              <a:rPr lang="ja-JP" altLang="en-US" sz="2400" dirty="0">
                <a:latin typeface="HG丸ｺﾞｼｯｸM-PRO" panose="020F0600000000000000" pitchFamily="50" charset="-128"/>
                <a:ea typeface="HG丸ｺﾞｼｯｸM-PRO" panose="020F0600000000000000" pitchFamily="50" charset="-128"/>
              </a:rPr>
              <a:t>ここ数年</a:t>
            </a:r>
            <a:r>
              <a:rPr kumimoji="1" lang="ja-JP" altLang="en-US" sz="2400" dirty="0">
                <a:latin typeface="HG丸ｺﾞｼｯｸM-PRO" panose="020F0600000000000000" pitchFamily="50" charset="-128"/>
                <a:ea typeface="HG丸ｺﾞｼｯｸM-PRO" panose="020F0600000000000000" pitchFamily="50" charset="-128"/>
              </a:rPr>
              <a:t>、自宅内外の衛生環境が悪くなり、また最近記憶力の低下が顕著となり、心配していた近所の人から相談を受けた地域包括支援センター職員が訪問</a:t>
            </a:r>
            <a:r>
              <a:rPr lang="ja-JP" altLang="en-US" sz="2400" dirty="0">
                <a:latin typeface="HG丸ｺﾞｼｯｸM-PRO" panose="020F0600000000000000" pitchFamily="50" charset="-128"/>
                <a:ea typeface="HG丸ｺﾞｼｯｸM-PRO" panose="020F0600000000000000" pitchFamily="50" charset="-128"/>
              </a:rPr>
              <a:t>。</a:t>
            </a:r>
            <a:r>
              <a:rPr kumimoji="1" lang="ja-JP" altLang="en-US" sz="2400" dirty="0">
                <a:latin typeface="HG丸ｺﾞｼｯｸM-PRO" panose="020F0600000000000000" pitchFamily="50" charset="-128"/>
                <a:ea typeface="HG丸ｺﾞｼｯｸM-PRO" panose="020F0600000000000000" pitchFamily="50" charset="-128"/>
              </a:rPr>
              <a:t>病院受診や介護保険サービス利用を進めたが、一切受け入れがされなかった。</a:t>
            </a:r>
            <a:endParaRPr kumimoji="1" lang="en-US" altLang="ja-JP" sz="2400" dirty="0">
              <a:latin typeface="HG丸ｺﾞｼｯｸM-PRO" panose="020F0600000000000000" pitchFamily="50" charset="-128"/>
              <a:ea typeface="HG丸ｺﾞｼｯｸM-PRO" panose="020F0600000000000000" pitchFamily="50" charset="-128"/>
            </a:endParaRPr>
          </a:p>
          <a:p>
            <a:pPr marL="0" indent="0">
              <a:lnSpc>
                <a:spcPct val="150000"/>
              </a:lnSpc>
              <a:buNone/>
            </a:pPr>
            <a:r>
              <a:rPr kumimoji="1" lang="ja-JP" altLang="en-US" sz="2400" dirty="0">
                <a:latin typeface="HG丸ｺﾞｼｯｸM-PRO" panose="020F0600000000000000" pitchFamily="50" charset="-128"/>
                <a:ea typeface="HG丸ｺﾞｼｯｸM-PRO" panose="020F0600000000000000" pitchFamily="50" charset="-128"/>
              </a:rPr>
              <a:t>ある日、隣市在住の兄に「お金が無い」との訴えが続き、地域包括支援センターへ相談があった。地域包括支援センターが訪問を繰り返し、近医への受診を調整。</a:t>
            </a:r>
            <a:r>
              <a:rPr lang="ja-JP" altLang="en-US" sz="2400" dirty="0">
                <a:latin typeface="HG丸ｺﾞｼｯｸM-PRO" panose="020F0600000000000000" pitchFamily="50" charset="-128"/>
                <a:ea typeface="HG丸ｺﾞｼｯｸM-PRO" panose="020F0600000000000000" pitchFamily="50" charset="-128"/>
              </a:rPr>
              <a:t>何度もＡさんを説得し、</a:t>
            </a:r>
            <a:r>
              <a:rPr lang="en-US" altLang="ja-JP" sz="2400" dirty="0">
                <a:latin typeface="HG丸ｺﾞｼｯｸM-PRO" panose="020F0600000000000000" pitchFamily="50" charset="-128"/>
                <a:ea typeface="HG丸ｺﾞｼｯｸM-PRO" panose="020F0600000000000000" pitchFamily="50" charset="-128"/>
              </a:rPr>
              <a:t>3</a:t>
            </a:r>
            <a:r>
              <a:rPr kumimoji="1" lang="ja-JP" altLang="en-US" sz="2400" dirty="0">
                <a:latin typeface="HG丸ｺﾞｼｯｸM-PRO" panose="020F0600000000000000" pitchFamily="50" charset="-128"/>
                <a:ea typeface="HG丸ｺﾞｼｯｸM-PRO" panose="020F0600000000000000" pitchFamily="50" charset="-128"/>
              </a:rPr>
              <a:t>ヶ月後にようやく</a:t>
            </a:r>
            <a:r>
              <a:rPr kumimoji="1" lang="en-US" altLang="ja-JP" sz="2400" dirty="0">
                <a:latin typeface="HG丸ｺﾞｼｯｸM-PRO" panose="020F0600000000000000" pitchFamily="50" charset="-128"/>
                <a:ea typeface="HG丸ｺﾞｼｯｸM-PRO" panose="020F0600000000000000" pitchFamily="50" charset="-128"/>
              </a:rPr>
              <a:t>A</a:t>
            </a:r>
            <a:r>
              <a:rPr kumimoji="1" lang="ja-JP" altLang="en-US" sz="2400" dirty="0">
                <a:latin typeface="HG丸ｺﾞｼｯｸM-PRO" panose="020F0600000000000000" pitchFamily="50" charset="-128"/>
                <a:ea typeface="HG丸ｺﾞｼｯｸM-PRO" panose="020F0600000000000000" pitchFamily="50" charset="-128"/>
              </a:rPr>
              <a:t>さんが納得され受診。</a:t>
            </a:r>
            <a:endParaRPr kumimoji="1" lang="en-US" altLang="ja-JP" sz="2400" dirty="0">
              <a:latin typeface="HG丸ｺﾞｼｯｸM-PRO" panose="020F0600000000000000" pitchFamily="50" charset="-128"/>
              <a:ea typeface="HG丸ｺﾞｼｯｸM-PRO" panose="020F0600000000000000" pitchFamily="50" charset="-128"/>
            </a:endParaRPr>
          </a:p>
          <a:p>
            <a:pPr marL="0" indent="0">
              <a:lnSpc>
                <a:spcPct val="150000"/>
              </a:lnSpc>
              <a:buNone/>
            </a:pPr>
            <a:r>
              <a:rPr kumimoji="1" lang="ja-JP" altLang="en-US" sz="2400" dirty="0">
                <a:latin typeface="HG丸ｺﾞｼｯｸM-PRO" panose="020F0600000000000000" pitchFamily="50" charset="-128"/>
                <a:ea typeface="HG丸ｺﾞｼｯｸM-PRO" panose="020F0600000000000000" pitchFamily="50" charset="-128"/>
              </a:rPr>
              <a:t>介護保険申請、成年後見制度の申し立ての調整を行い、対応が進む。</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2" name="タイトル 1">
            <a:extLst>
              <a:ext uri="{FF2B5EF4-FFF2-40B4-BE49-F238E27FC236}">
                <a16:creationId xmlns:a16="http://schemas.microsoft.com/office/drawing/2014/main" id="{453BDC34-0525-EC22-478F-9B13A52EE9B7}"/>
              </a:ext>
            </a:extLst>
          </p:cNvPr>
          <p:cNvSpPr>
            <a:spLocks noGrp="1"/>
          </p:cNvSpPr>
          <p:nvPr>
            <p:ph type="title"/>
          </p:nvPr>
        </p:nvSpPr>
        <p:spPr>
          <a:xfrm>
            <a:off x="889738" y="378824"/>
            <a:ext cx="10058400" cy="623732"/>
          </a:xfrm>
        </p:spPr>
        <p:txBody>
          <a:bodyPr>
            <a:normAutofit fontScale="90000"/>
          </a:bodyPr>
          <a:lstStyle/>
          <a:p>
            <a:r>
              <a:rPr kumimoji="1" lang="ja-JP" altLang="en-US" dirty="0">
                <a:latin typeface="HG丸ｺﾞｼｯｸM-PRO" panose="020F0600000000000000" pitchFamily="50" charset="-128"/>
                <a:ea typeface="HG丸ｺﾞｼｯｸM-PRO" panose="020F0600000000000000" pitchFamily="50" charset="-128"/>
              </a:rPr>
              <a:t>事例</a:t>
            </a:r>
          </a:p>
        </p:txBody>
      </p:sp>
    </p:spTree>
    <p:extLst>
      <p:ext uri="{BB962C8B-B14F-4D97-AF65-F5344CB8AC3E}">
        <p14:creationId xmlns:p14="http://schemas.microsoft.com/office/powerpoint/2010/main" val="856930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400C895-D84C-17F6-C296-C66AB018FE56}"/>
              </a:ext>
            </a:extLst>
          </p:cNvPr>
          <p:cNvSpPr>
            <a:spLocks noGrp="1"/>
          </p:cNvSpPr>
          <p:nvPr>
            <p:ph idx="1"/>
          </p:nvPr>
        </p:nvSpPr>
        <p:spPr>
          <a:xfrm>
            <a:off x="248195" y="2093975"/>
            <a:ext cx="11756572" cy="4411327"/>
          </a:xfrm>
        </p:spPr>
        <p:txBody>
          <a:bodyPr>
            <a:noAutofit/>
          </a:bodyPr>
          <a:lstStyle/>
          <a:p>
            <a:pPr marL="0" indent="0">
              <a:lnSpc>
                <a:spcPct val="150000"/>
              </a:lnSpc>
              <a:buNone/>
            </a:pPr>
            <a:r>
              <a:rPr lang="ja-JP" altLang="en-US" sz="4000" b="1" dirty="0">
                <a:latin typeface="HG丸ｺﾞｼｯｸM-PRO" panose="020F0600000000000000" pitchFamily="50" charset="-128"/>
                <a:ea typeface="HG丸ｺﾞｼｯｸM-PRO" panose="020F0600000000000000" pitchFamily="50" charset="-128"/>
              </a:rPr>
              <a:t>「健康、生命および社会生活の維持に必要な、個人衛生、住環境の衛生もしくは整備又は健康行動を放任・放棄していること」</a:t>
            </a:r>
            <a:endParaRPr lang="en-US" altLang="ja-JP" sz="2400" b="1" dirty="0">
              <a:latin typeface="HG丸ｺﾞｼｯｸM-PRO" panose="020F0600000000000000" pitchFamily="50" charset="-128"/>
              <a:ea typeface="HG丸ｺﾞｼｯｸM-PRO" panose="020F0600000000000000" pitchFamily="50" charset="-128"/>
            </a:endParaRPr>
          </a:p>
          <a:p>
            <a:pPr marL="0" indent="0">
              <a:lnSpc>
                <a:spcPct val="150000"/>
              </a:lnSpc>
              <a:buNone/>
            </a:pPr>
            <a:endParaRPr lang="ja-JP" altLang="en-US" sz="4000" b="1" dirty="0">
              <a:latin typeface="HG丸ｺﾞｼｯｸM-PRO" panose="020F0600000000000000" pitchFamily="50" charset="-128"/>
              <a:ea typeface="HG丸ｺﾞｼｯｸM-PRO" panose="020F0600000000000000" pitchFamily="50" charset="-128"/>
            </a:endParaRPr>
          </a:p>
          <a:p>
            <a:pPr marL="0" indent="0">
              <a:lnSpc>
                <a:spcPct val="150000"/>
              </a:lnSpc>
              <a:buNone/>
            </a:pPr>
            <a:r>
              <a:rPr lang="ja-JP" altLang="en-US" sz="2800" b="1" dirty="0">
                <a:latin typeface="HG丸ｺﾞｼｯｸM-PRO" panose="020F0600000000000000" pitchFamily="50" charset="-128"/>
                <a:ea typeface="HG丸ｺﾞｼｯｸM-PRO" panose="020F0600000000000000" pitchFamily="50" charset="-128"/>
              </a:rPr>
              <a:t>セルフネグレクトのアセスメントとケア（中央法規）著　岸恵美子より　</a:t>
            </a:r>
          </a:p>
          <a:p>
            <a:pPr marL="0" indent="0">
              <a:lnSpc>
                <a:spcPct val="150000"/>
              </a:lnSpc>
              <a:buNone/>
            </a:pPr>
            <a:endParaRPr lang="ja-JP" altLang="en-US" sz="3200" b="1" dirty="0">
              <a:latin typeface="HG丸ｺﾞｼｯｸM-PRO" panose="020F0600000000000000" pitchFamily="50" charset="-128"/>
              <a:ea typeface="HG丸ｺﾞｼｯｸM-PRO" panose="020F0600000000000000" pitchFamily="50" charset="-128"/>
            </a:endParaRPr>
          </a:p>
        </p:txBody>
      </p:sp>
      <p:sp>
        <p:nvSpPr>
          <p:cNvPr id="5" name="タイトル 4">
            <a:extLst>
              <a:ext uri="{FF2B5EF4-FFF2-40B4-BE49-F238E27FC236}">
                <a16:creationId xmlns:a16="http://schemas.microsoft.com/office/drawing/2014/main" id="{DE17EA49-6C7B-CAE7-66E0-6631DC987E4A}"/>
              </a:ext>
            </a:extLst>
          </p:cNvPr>
          <p:cNvSpPr>
            <a:spLocks noGrp="1"/>
          </p:cNvSpPr>
          <p:nvPr>
            <p:ph type="title"/>
          </p:nvPr>
        </p:nvSpPr>
        <p:spPr/>
        <p:txBody>
          <a:bodyPr/>
          <a:lstStyle/>
          <a:p>
            <a:r>
              <a:rPr lang="ja-JP" altLang="en-US" sz="4800" b="1" dirty="0">
                <a:latin typeface="HG丸ｺﾞｼｯｸM-PRO" panose="020F0600000000000000" pitchFamily="50" charset="-128"/>
                <a:ea typeface="HG丸ｺﾞｼｯｸM-PRO" panose="020F0600000000000000" pitchFamily="50" charset="-128"/>
              </a:rPr>
              <a:t>セルフネグレクト定義</a:t>
            </a:r>
            <a:br>
              <a:rPr lang="en-US" altLang="ja-JP" sz="4800" b="1" dirty="0">
                <a:latin typeface="HG丸ｺﾞｼｯｸM-PRO" panose="020F0600000000000000" pitchFamily="50" charset="-128"/>
                <a:ea typeface="HG丸ｺﾞｼｯｸM-PRO" panose="020F0600000000000000" pitchFamily="50" charset="-128"/>
              </a:rPr>
            </a:br>
            <a:endParaRPr lang="ja-JP" altLang="en-US" dirty="0"/>
          </a:p>
        </p:txBody>
      </p:sp>
    </p:spTree>
    <p:extLst>
      <p:ext uri="{BB962C8B-B14F-4D97-AF65-F5344CB8AC3E}">
        <p14:creationId xmlns:p14="http://schemas.microsoft.com/office/powerpoint/2010/main" val="1468054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E17EA49-6C7B-CAE7-66E0-6631DC987E4A}"/>
              </a:ext>
            </a:extLst>
          </p:cNvPr>
          <p:cNvSpPr>
            <a:spLocks noGrp="1"/>
          </p:cNvSpPr>
          <p:nvPr>
            <p:ph type="title"/>
          </p:nvPr>
        </p:nvSpPr>
        <p:spPr/>
        <p:txBody>
          <a:bodyPr/>
          <a:lstStyle/>
          <a:p>
            <a:r>
              <a:rPr lang="ja-JP" altLang="en-US" sz="4800" b="1" dirty="0">
                <a:latin typeface="HG丸ｺﾞｼｯｸM-PRO" panose="020F0600000000000000" pitchFamily="50" charset="-128"/>
                <a:ea typeface="HG丸ｺﾞｼｯｸM-PRO" panose="020F0600000000000000" pitchFamily="50" charset="-128"/>
              </a:rPr>
              <a:t>セルフネグレクトへの支援</a:t>
            </a:r>
            <a:br>
              <a:rPr lang="en-US" altLang="ja-JP" sz="4800" b="1" dirty="0">
                <a:latin typeface="HG丸ｺﾞｼｯｸM-PRO" panose="020F0600000000000000" pitchFamily="50" charset="-128"/>
                <a:ea typeface="HG丸ｺﾞｼｯｸM-PRO" panose="020F0600000000000000" pitchFamily="50" charset="-128"/>
              </a:rPr>
            </a:br>
            <a:endParaRPr lang="ja-JP" altLang="en-US" dirty="0"/>
          </a:p>
        </p:txBody>
      </p:sp>
      <p:sp>
        <p:nvSpPr>
          <p:cNvPr id="6" name="台形 5">
            <a:extLst>
              <a:ext uri="{FF2B5EF4-FFF2-40B4-BE49-F238E27FC236}">
                <a16:creationId xmlns:a16="http://schemas.microsoft.com/office/drawing/2014/main" id="{1753012F-3249-69F6-C6AE-A6FC645978A2}"/>
              </a:ext>
            </a:extLst>
          </p:cNvPr>
          <p:cNvSpPr/>
          <p:nvPr/>
        </p:nvSpPr>
        <p:spPr>
          <a:xfrm>
            <a:off x="1657894" y="4764025"/>
            <a:ext cx="8609512" cy="1851006"/>
          </a:xfrm>
          <a:prstGeom prst="trapezoid">
            <a:avLst>
              <a:gd name="adj" fmla="val 80322"/>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8">
            <a:extLst>
              <a:ext uri="{FF2B5EF4-FFF2-40B4-BE49-F238E27FC236}">
                <a16:creationId xmlns:a16="http://schemas.microsoft.com/office/drawing/2014/main" id="{F4B881D3-0B1E-1AF7-45C8-6AC908F7AF2E}"/>
              </a:ext>
            </a:extLst>
          </p:cNvPr>
          <p:cNvSpPr>
            <a:spLocks noGrp="1"/>
          </p:cNvSpPr>
          <p:nvPr>
            <p:ph idx="1"/>
          </p:nvPr>
        </p:nvSpPr>
        <p:spPr>
          <a:xfrm>
            <a:off x="3161211" y="3265714"/>
            <a:ext cx="5617029" cy="1498311"/>
          </a:xfrm>
          <a:prstGeom prst="trapezoid">
            <a:avLst>
              <a:gd name="adj" fmla="val 79100"/>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endParaRPr kumimoji="1" lang="ja-JP" altLang="en-US" dirty="0">
              <a:solidFill>
                <a:schemeClr val="accent4">
                  <a:lumMod val="40000"/>
                  <a:lumOff val="60000"/>
                </a:schemeClr>
              </a:solidFill>
            </a:endParaRPr>
          </a:p>
        </p:txBody>
      </p:sp>
      <p:sp>
        <p:nvSpPr>
          <p:cNvPr id="10" name="二等辺三角形 9">
            <a:extLst>
              <a:ext uri="{FF2B5EF4-FFF2-40B4-BE49-F238E27FC236}">
                <a16:creationId xmlns:a16="http://schemas.microsoft.com/office/drawing/2014/main" id="{40F7E87F-A428-5F76-CEE0-A0AF2DCAAB07}"/>
              </a:ext>
            </a:extLst>
          </p:cNvPr>
          <p:cNvSpPr/>
          <p:nvPr/>
        </p:nvSpPr>
        <p:spPr>
          <a:xfrm>
            <a:off x="4376057" y="1414709"/>
            <a:ext cx="3213463" cy="1834728"/>
          </a:xfrm>
          <a:prstGeom prst="triangle">
            <a:avLst>
              <a:gd name="adj" fmla="val 50803"/>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4D476802-4943-96DC-C55F-5006416F9138}"/>
              </a:ext>
            </a:extLst>
          </p:cNvPr>
          <p:cNvSpPr txBox="1"/>
          <p:nvPr/>
        </p:nvSpPr>
        <p:spPr>
          <a:xfrm>
            <a:off x="2899953" y="5227862"/>
            <a:ext cx="6348549" cy="1015663"/>
          </a:xfrm>
          <a:prstGeom prst="rect">
            <a:avLst/>
          </a:prstGeom>
          <a:noFill/>
        </p:spPr>
        <p:txBody>
          <a:bodyPr wrap="square" rtlCol="0">
            <a:spAutoFit/>
          </a:bodyPr>
          <a:lstStyle/>
          <a:p>
            <a:r>
              <a:rPr kumimoji="1" lang="ja-JP" altLang="en-US" sz="2000" b="1" dirty="0">
                <a:latin typeface="HG丸ｺﾞｼｯｸM-PRO" panose="020F0600000000000000" pitchFamily="50" charset="-128"/>
                <a:ea typeface="HG丸ｺﾞｼｯｸM-PRO" panose="020F0600000000000000" pitchFamily="50" charset="-128"/>
              </a:rPr>
              <a:t>認知力や判断力が低下はなく、必要な情報を得て、</a:t>
            </a:r>
            <a:endParaRPr kumimoji="1" lang="en-US" altLang="ja-JP" sz="2000" b="1" dirty="0">
              <a:latin typeface="HG丸ｺﾞｼｯｸM-PRO" panose="020F0600000000000000" pitchFamily="50" charset="-128"/>
              <a:ea typeface="HG丸ｺﾞｼｯｸM-PRO" panose="020F0600000000000000" pitchFamily="50" charset="-128"/>
            </a:endParaRPr>
          </a:p>
          <a:p>
            <a:r>
              <a:rPr kumimoji="1" lang="ja-JP" altLang="en-US" sz="2000" b="1" dirty="0">
                <a:latin typeface="HG丸ｺﾞｼｯｸM-PRO" panose="020F0600000000000000" pitchFamily="50" charset="-128"/>
                <a:ea typeface="HG丸ｺﾞｼｯｸM-PRO" panose="020F0600000000000000" pitchFamily="50" charset="-128"/>
              </a:rPr>
              <a:t>自分の意思と判断に基づいているが、客観的にみると</a:t>
            </a:r>
            <a:endParaRPr kumimoji="1" lang="en-US" altLang="ja-JP" sz="2000" b="1" dirty="0">
              <a:latin typeface="HG丸ｺﾞｼｯｸM-PRO" panose="020F0600000000000000" pitchFamily="50" charset="-128"/>
              <a:ea typeface="HG丸ｺﾞｼｯｸM-PRO" panose="020F0600000000000000" pitchFamily="50" charset="-128"/>
            </a:endParaRPr>
          </a:p>
          <a:p>
            <a:r>
              <a:rPr kumimoji="1" lang="ja-JP" altLang="en-US" sz="2000" b="1" dirty="0">
                <a:latin typeface="HG丸ｺﾞｼｯｸM-PRO" panose="020F0600000000000000" pitchFamily="50" charset="-128"/>
                <a:ea typeface="HG丸ｺﾞｼｯｸM-PRO" panose="020F0600000000000000" pitchFamily="50" charset="-128"/>
              </a:rPr>
              <a:t>セルフネグレクトに陥っている人</a:t>
            </a:r>
          </a:p>
        </p:txBody>
      </p:sp>
      <p:sp>
        <p:nvSpPr>
          <p:cNvPr id="15" name="テキスト ボックス 14">
            <a:extLst>
              <a:ext uri="{FF2B5EF4-FFF2-40B4-BE49-F238E27FC236}">
                <a16:creationId xmlns:a16="http://schemas.microsoft.com/office/drawing/2014/main" id="{49F37823-B4C5-7ED0-8AEC-E2D191F00C0C}"/>
              </a:ext>
            </a:extLst>
          </p:cNvPr>
          <p:cNvSpPr txBox="1"/>
          <p:nvPr/>
        </p:nvSpPr>
        <p:spPr>
          <a:xfrm>
            <a:off x="4140927" y="3469189"/>
            <a:ext cx="3800576" cy="1015663"/>
          </a:xfrm>
          <a:prstGeom prst="rect">
            <a:avLst/>
          </a:prstGeom>
          <a:noFill/>
        </p:spPr>
        <p:txBody>
          <a:bodyPr wrap="square" rtlCol="0">
            <a:spAutoFit/>
          </a:bodyPr>
          <a:lstStyle/>
          <a:p>
            <a:r>
              <a:rPr kumimoji="1" lang="ja-JP" altLang="en-US" sz="2000" b="1" dirty="0">
                <a:solidFill>
                  <a:prstClr val="black"/>
                </a:solidFill>
                <a:latin typeface="HG丸ｺﾞｼｯｸM-PRO" panose="020F0600000000000000" pitchFamily="50" charset="-128"/>
                <a:ea typeface="HG丸ｺﾞｼｯｸM-PRO" panose="020F0600000000000000" pitchFamily="50" charset="-128"/>
              </a:rPr>
              <a:t>遠慮や気兼ね、生きる意欲の</a:t>
            </a:r>
            <a:endParaRPr kumimoji="1" lang="en-US" altLang="ja-JP" sz="2000" b="1" dirty="0">
              <a:solidFill>
                <a:prstClr val="black"/>
              </a:solidFill>
              <a:latin typeface="HG丸ｺﾞｼｯｸM-PRO" panose="020F0600000000000000" pitchFamily="50" charset="-128"/>
              <a:ea typeface="HG丸ｺﾞｼｯｸM-PRO" panose="020F0600000000000000" pitchFamily="50" charset="-128"/>
            </a:endParaRPr>
          </a:p>
          <a:p>
            <a:r>
              <a:rPr kumimoji="1" lang="ja-JP" altLang="en-US" sz="2000" b="1" dirty="0">
                <a:solidFill>
                  <a:prstClr val="black"/>
                </a:solidFill>
                <a:latin typeface="HG丸ｺﾞｼｯｸM-PRO" panose="020F0600000000000000" pitchFamily="50" charset="-128"/>
                <a:ea typeface="HG丸ｺﾞｼｯｸM-PRO" panose="020F0600000000000000" pitchFamily="50" charset="-128"/>
              </a:rPr>
              <a:t>低下によりセルフネグレクトに</a:t>
            </a:r>
            <a:endParaRPr kumimoji="1" lang="en-US" altLang="ja-JP" sz="2000" b="1" dirty="0">
              <a:solidFill>
                <a:prstClr val="black"/>
              </a:solidFill>
              <a:latin typeface="HG丸ｺﾞｼｯｸM-PRO" panose="020F0600000000000000" pitchFamily="50" charset="-128"/>
              <a:ea typeface="HG丸ｺﾞｼｯｸM-PRO" panose="020F0600000000000000" pitchFamily="50" charset="-128"/>
            </a:endParaRPr>
          </a:p>
          <a:p>
            <a:r>
              <a:rPr kumimoji="1" lang="ja-JP" altLang="en-US" sz="2000" b="1" dirty="0">
                <a:solidFill>
                  <a:prstClr val="black"/>
                </a:solidFill>
                <a:latin typeface="HG丸ｺﾞｼｯｸM-PRO" panose="020F0600000000000000" pitchFamily="50" charset="-128"/>
                <a:ea typeface="HG丸ｺﾞｼｯｸM-PRO" panose="020F0600000000000000" pitchFamily="50" charset="-128"/>
              </a:rPr>
              <a:t>陥っている人</a:t>
            </a:r>
          </a:p>
        </p:txBody>
      </p:sp>
      <p:sp>
        <p:nvSpPr>
          <p:cNvPr id="16" name="テキスト ボックス 15">
            <a:extLst>
              <a:ext uri="{FF2B5EF4-FFF2-40B4-BE49-F238E27FC236}">
                <a16:creationId xmlns:a16="http://schemas.microsoft.com/office/drawing/2014/main" id="{A1DB2169-9AA9-F567-140B-C0F336D1B281}"/>
              </a:ext>
            </a:extLst>
          </p:cNvPr>
          <p:cNvSpPr txBox="1"/>
          <p:nvPr/>
        </p:nvSpPr>
        <p:spPr>
          <a:xfrm>
            <a:off x="5199017" y="2049108"/>
            <a:ext cx="1802674" cy="1200329"/>
          </a:xfrm>
          <a:prstGeom prst="rect">
            <a:avLst/>
          </a:prstGeom>
          <a:noFill/>
        </p:spPr>
        <p:txBody>
          <a:bodyPr wrap="square" rtlCol="0">
            <a:spAutoFit/>
          </a:bodyPr>
          <a:lstStyle/>
          <a:p>
            <a:r>
              <a:rPr kumimoji="1" lang="ja-JP" altLang="en-US" b="1" dirty="0">
                <a:latin typeface="HG丸ｺﾞｼｯｸM-PRO" panose="020F0600000000000000" pitchFamily="50" charset="-128"/>
                <a:ea typeface="HG丸ｺﾞｼｯｸM-PRO" panose="020F0600000000000000" pitchFamily="50" charset="-128"/>
              </a:rPr>
              <a:t>認知力や判断力が低下してセルフネグレクトに陥っている人</a:t>
            </a:r>
          </a:p>
        </p:txBody>
      </p:sp>
      <p:sp>
        <p:nvSpPr>
          <p:cNvPr id="17" name="吹き出し: 角を丸めた四角形 16">
            <a:extLst>
              <a:ext uri="{FF2B5EF4-FFF2-40B4-BE49-F238E27FC236}">
                <a16:creationId xmlns:a16="http://schemas.microsoft.com/office/drawing/2014/main" id="{15483674-CA37-3DF3-46B2-1C63A98235BB}"/>
              </a:ext>
            </a:extLst>
          </p:cNvPr>
          <p:cNvSpPr/>
          <p:nvPr/>
        </p:nvSpPr>
        <p:spPr>
          <a:xfrm>
            <a:off x="2119745" y="6373367"/>
            <a:ext cx="7716981" cy="333995"/>
          </a:xfrm>
          <a:prstGeom prst="wedgeRoundRectCallout">
            <a:avLst>
              <a:gd name="adj1" fmla="val -6574"/>
              <a:gd name="adj2" fmla="val -91489"/>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自由権があり、介入は難しいが、意思や判断は今後変わるかもしれない</a:t>
            </a:r>
          </a:p>
        </p:txBody>
      </p:sp>
      <p:sp>
        <p:nvSpPr>
          <p:cNvPr id="18" name="四角形: 角を丸くする 17">
            <a:extLst>
              <a:ext uri="{FF2B5EF4-FFF2-40B4-BE49-F238E27FC236}">
                <a16:creationId xmlns:a16="http://schemas.microsoft.com/office/drawing/2014/main" id="{647560A3-473A-CAD3-4E21-EAF6E46E66A8}"/>
              </a:ext>
            </a:extLst>
          </p:cNvPr>
          <p:cNvSpPr/>
          <p:nvPr/>
        </p:nvSpPr>
        <p:spPr>
          <a:xfrm>
            <a:off x="702163" y="5483665"/>
            <a:ext cx="2197790" cy="50405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意図的</a:t>
            </a:r>
          </a:p>
        </p:txBody>
      </p:sp>
      <p:sp>
        <p:nvSpPr>
          <p:cNvPr id="19" name="四角形: 角を丸くする 18">
            <a:extLst>
              <a:ext uri="{FF2B5EF4-FFF2-40B4-BE49-F238E27FC236}">
                <a16:creationId xmlns:a16="http://schemas.microsoft.com/office/drawing/2014/main" id="{B0CC1AE9-1EE5-AFF3-B466-215236DA0839}"/>
              </a:ext>
            </a:extLst>
          </p:cNvPr>
          <p:cNvSpPr/>
          <p:nvPr/>
        </p:nvSpPr>
        <p:spPr>
          <a:xfrm>
            <a:off x="1453279" y="3868355"/>
            <a:ext cx="2197790" cy="50405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グレーゾーン</a:t>
            </a:r>
          </a:p>
        </p:txBody>
      </p:sp>
      <p:sp>
        <p:nvSpPr>
          <p:cNvPr id="20" name="四角形: 角を丸くする 19">
            <a:extLst>
              <a:ext uri="{FF2B5EF4-FFF2-40B4-BE49-F238E27FC236}">
                <a16:creationId xmlns:a16="http://schemas.microsoft.com/office/drawing/2014/main" id="{1A0CFD13-AA7B-0199-7455-381823EE9D25}"/>
              </a:ext>
            </a:extLst>
          </p:cNvPr>
          <p:cNvSpPr/>
          <p:nvPr/>
        </p:nvSpPr>
        <p:spPr>
          <a:xfrm>
            <a:off x="2690633" y="2370044"/>
            <a:ext cx="2197790" cy="50405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非意図的</a:t>
            </a:r>
          </a:p>
        </p:txBody>
      </p:sp>
      <p:sp>
        <p:nvSpPr>
          <p:cNvPr id="21" name="吹き出し: 角を丸めた四角形 20">
            <a:extLst>
              <a:ext uri="{FF2B5EF4-FFF2-40B4-BE49-F238E27FC236}">
                <a16:creationId xmlns:a16="http://schemas.microsoft.com/office/drawing/2014/main" id="{1EF3F526-0E31-9836-439E-2B56F60706F9}"/>
              </a:ext>
            </a:extLst>
          </p:cNvPr>
          <p:cNvSpPr/>
          <p:nvPr/>
        </p:nvSpPr>
        <p:spPr>
          <a:xfrm>
            <a:off x="7453580" y="2092332"/>
            <a:ext cx="2248189" cy="839213"/>
          </a:xfrm>
          <a:prstGeom prst="wedgeRoundRectCallout">
            <a:avLst>
              <a:gd name="adj1" fmla="val -70065"/>
              <a:gd name="adj2" fmla="val 28820"/>
              <a:gd name="adj3" fmla="val 16667"/>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すぐに支援が必要</a:t>
            </a:r>
          </a:p>
        </p:txBody>
      </p:sp>
      <p:sp>
        <p:nvSpPr>
          <p:cNvPr id="22" name="吹き出し: 角を丸めた四角形 21">
            <a:extLst>
              <a:ext uri="{FF2B5EF4-FFF2-40B4-BE49-F238E27FC236}">
                <a16:creationId xmlns:a16="http://schemas.microsoft.com/office/drawing/2014/main" id="{DB30A8BF-D364-0202-AA68-30201E385516}"/>
              </a:ext>
            </a:extLst>
          </p:cNvPr>
          <p:cNvSpPr/>
          <p:nvPr/>
        </p:nvSpPr>
        <p:spPr>
          <a:xfrm>
            <a:off x="8398729" y="3565652"/>
            <a:ext cx="2248189" cy="839213"/>
          </a:xfrm>
          <a:prstGeom prst="wedgeRoundRectCallout">
            <a:avLst>
              <a:gd name="adj1" fmla="val -70065"/>
              <a:gd name="adj2" fmla="val 28820"/>
              <a:gd name="adj3" fmla="val 16667"/>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自己決定を含めて支援が必要</a:t>
            </a:r>
          </a:p>
        </p:txBody>
      </p:sp>
      <p:sp>
        <p:nvSpPr>
          <p:cNvPr id="23" name="吹き出し: 角を丸めた四角形 22">
            <a:extLst>
              <a:ext uri="{FF2B5EF4-FFF2-40B4-BE49-F238E27FC236}">
                <a16:creationId xmlns:a16="http://schemas.microsoft.com/office/drawing/2014/main" id="{37DAEC14-C097-BA5D-19C6-4A8E9C9590A2}"/>
              </a:ext>
            </a:extLst>
          </p:cNvPr>
          <p:cNvSpPr/>
          <p:nvPr/>
        </p:nvSpPr>
        <p:spPr>
          <a:xfrm>
            <a:off x="9836726" y="5269921"/>
            <a:ext cx="2248189" cy="839213"/>
          </a:xfrm>
          <a:prstGeom prst="wedgeRoundRectCallout">
            <a:avLst>
              <a:gd name="adj1" fmla="val -70065"/>
              <a:gd name="adj2" fmla="val 28820"/>
              <a:gd name="adj3" fmla="val 16667"/>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支援が必要になる可能性がある</a:t>
            </a:r>
          </a:p>
        </p:txBody>
      </p:sp>
    </p:spTree>
    <p:extLst>
      <p:ext uri="{BB962C8B-B14F-4D97-AF65-F5344CB8AC3E}">
        <p14:creationId xmlns:p14="http://schemas.microsoft.com/office/powerpoint/2010/main" val="2135406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DF144A99-C24E-A9BD-2815-B1DF6BDB8CB2}"/>
              </a:ext>
            </a:extLst>
          </p:cNvPr>
          <p:cNvSpPr>
            <a:spLocks noChangeArrowheads="1"/>
          </p:cNvSpPr>
          <p:nvPr/>
        </p:nvSpPr>
        <p:spPr bwMode="auto">
          <a:xfrm>
            <a:off x="130629" y="1606731"/>
            <a:ext cx="11952513" cy="5103224"/>
          </a:xfrm>
          <a:prstGeom prst="rect">
            <a:avLst/>
          </a:prstGeom>
          <a:noFill/>
          <a:ln w="19050">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相談・通報者</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r>
              <a:rPr kumimoji="1" lang="ja-JP" altLang="en-US" sz="2800" b="1" i="0" u="sng"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①</a:t>
            </a:r>
            <a:r>
              <a:rPr kumimoji="1" lang="ja-JP" altLang="en-US" sz="2800" b="1" i="0" u="sng" strike="noStrike" kern="0" cap="none" spc="0" normalizeH="0" baseline="0" noProof="0" dirty="0">
                <a:ln>
                  <a:noFill/>
                </a:ln>
                <a:solidFill>
                  <a:schemeClr val="accent4">
                    <a:lumMod val="75000"/>
                  </a:schemeClr>
                </a:solidFill>
                <a:effectLst/>
                <a:uLnTx/>
                <a:uFillTx/>
                <a:latin typeface="HG丸ｺﾞｼｯｸM-PRO" panose="020F0600000000000000" pitchFamily="50" charset="-128"/>
                <a:ea typeface="HG丸ｺﾞｼｯｸM-PRO" panose="020F0600000000000000" pitchFamily="50" charset="-128"/>
              </a:rPr>
              <a:t>介護保険事業所職員等</a:t>
            </a:r>
            <a:r>
              <a:rPr kumimoji="1" lang="en-US" altLang="ja-JP" sz="2800" b="1" i="0" u="sng" strike="noStrike" kern="0" cap="none" spc="0" normalizeH="0" baseline="0" noProof="0" dirty="0">
                <a:ln>
                  <a:noFill/>
                </a:ln>
                <a:solidFill>
                  <a:schemeClr val="accent4">
                    <a:lumMod val="75000"/>
                  </a:schemeClr>
                </a:solidFill>
                <a:effectLst/>
                <a:uLnTx/>
                <a:uFillTx/>
                <a:latin typeface="HG丸ｺﾞｼｯｸM-PRO" panose="020F0600000000000000" pitchFamily="50" charset="-128"/>
                <a:ea typeface="HG丸ｺﾞｼｯｸM-PRO" panose="020F0600000000000000" pitchFamily="50" charset="-128"/>
              </a:rPr>
              <a:t>39,4</a:t>
            </a:r>
            <a:r>
              <a:rPr kumimoji="1" lang="ja-JP" altLang="en-US" sz="2800" b="1" i="0" u="sng" strike="noStrike" kern="0" cap="none" spc="0" normalizeH="0" baseline="0" noProof="0" dirty="0">
                <a:ln>
                  <a:noFill/>
                </a:ln>
                <a:solidFill>
                  <a:schemeClr val="accent4">
                    <a:lumMod val="75000"/>
                  </a:schemeClr>
                </a:solidFill>
                <a:effectLst/>
                <a:uLnTx/>
                <a:uFillTx/>
                <a:latin typeface="HG丸ｺﾞｼｯｸM-PRO" panose="020F0600000000000000" pitchFamily="50" charset="-128"/>
                <a:ea typeface="HG丸ｺﾞｼｯｸM-PRO" panose="020F0600000000000000" pitchFamily="50" charset="-128"/>
              </a:rPr>
              <a:t>％</a:t>
            </a:r>
            <a:r>
              <a:rPr kumimoji="1" lang="ja-JP" altLang="en-US" sz="2800" b="1" i="0" u="none" strike="noStrike" kern="0" cap="none" spc="0" normalizeH="0" baseline="0" noProof="0" dirty="0">
                <a:ln>
                  <a:noFill/>
                </a:ln>
                <a:solidFill>
                  <a:schemeClr val="accent4">
                    <a:lumMod val="75000"/>
                  </a:schemeClr>
                </a:solidFill>
                <a:effectLst/>
                <a:uLnTx/>
                <a:uFillTx/>
                <a:latin typeface="HG丸ｺﾞｼｯｸM-PRO" panose="020F0600000000000000" pitchFamily="50" charset="-128"/>
                <a:ea typeface="HG丸ｺﾞｼｯｸM-PRO" panose="020F0600000000000000" pitchFamily="50" charset="-128"/>
              </a:rPr>
              <a:t>　</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②警察</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22,1</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③家族・親族</a:t>
            </a:r>
            <a:r>
              <a:rPr kumimoji="1" lang="en-US" altLang="ja-JP" sz="2800" b="1" kern="0" dirty="0">
                <a:solidFill>
                  <a:prstClr val="black"/>
                </a:solidFill>
                <a:latin typeface="HG丸ｺﾞｼｯｸM-PRO" panose="020F0600000000000000" pitchFamily="50" charset="-128"/>
                <a:ea typeface="HG丸ｺﾞｼｯｸM-PRO" panose="020F0600000000000000" pitchFamily="50" charset="-128"/>
              </a:rPr>
              <a:t>9,1</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endPar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③市町村行政職員</a:t>
            </a:r>
            <a:r>
              <a:rPr kumimoji="1" lang="en-US" altLang="ja-JP" sz="2800" b="1" kern="0" dirty="0">
                <a:solidFill>
                  <a:prstClr val="black"/>
                </a:solidFill>
                <a:latin typeface="HG丸ｺﾞｼｯｸM-PRO" panose="020F0600000000000000" pitchFamily="50" charset="-128"/>
                <a:ea typeface="HG丸ｺﾞｼｯｸM-PRO" panose="020F0600000000000000" pitchFamily="50" charset="-128"/>
              </a:rPr>
              <a:t>9</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,1</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⑤被虐待者本人</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6,7</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■虐待の種別・類型</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①身体的虐待　</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66,4</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②心理的虐待　</a:t>
            </a:r>
            <a:r>
              <a:rPr kumimoji="1" lang="en-US" altLang="ja-JP" sz="2800" b="1" kern="0" dirty="0">
                <a:solidFill>
                  <a:prstClr val="black"/>
                </a:solidFill>
                <a:latin typeface="HG丸ｺﾞｼｯｸM-PRO" panose="020F0600000000000000" pitchFamily="50" charset="-128"/>
                <a:ea typeface="HG丸ｺﾞｼｯｸM-PRO" panose="020F0600000000000000" pitchFamily="50" charset="-128"/>
              </a:rPr>
              <a:t>39</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,5</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③経済的虐待　</a:t>
            </a:r>
            <a:r>
              <a:rPr kumimoji="1" lang="en-US" altLang="ja-JP" sz="2800" b="1" kern="0" dirty="0">
                <a:solidFill>
                  <a:prstClr val="black"/>
                </a:solidFill>
                <a:latin typeface="HG丸ｺﾞｼｯｸM-PRO" panose="020F0600000000000000" pitchFamily="50" charset="-128"/>
                <a:ea typeface="HG丸ｺﾞｼｯｸM-PRO" panose="020F0600000000000000" pitchFamily="50" charset="-128"/>
              </a:rPr>
              <a:t>19</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,6</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④介護・世話の放棄・放任　</a:t>
            </a:r>
            <a:r>
              <a:rPr kumimoji="1" lang="en-US" altLang="ja-JP" sz="2800" b="1" kern="0" dirty="0">
                <a:solidFill>
                  <a:prstClr val="black"/>
                </a:solidFill>
                <a:latin typeface="HG丸ｺﾞｼｯｸM-PRO" panose="020F0600000000000000" pitchFamily="50" charset="-128"/>
                <a:ea typeface="HG丸ｺﾞｼｯｸM-PRO" panose="020F0600000000000000" pitchFamily="50" charset="-128"/>
              </a:rPr>
              <a:t>18</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,5</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endPar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⑤性的虐待　　</a:t>
            </a:r>
            <a:r>
              <a:rPr kumimoji="1" lang="en-US" altLang="ja-JP" sz="2800" b="1" kern="0" dirty="0">
                <a:solidFill>
                  <a:prstClr val="black"/>
                </a:solidFill>
                <a:latin typeface="HG丸ｺﾞｼｯｸM-PRO" panose="020F0600000000000000" pitchFamily="50" charset="-128"/>
                <a:ea typeface="HG丸ｺﾞｼｯｸM-PRO" panose="020F0600000000000000" pitchFamily="50" charset="-128"/>
              </a:rPr>
              <a:t>1</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,1</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■被虐待者の性別</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①女性　</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79,3</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②男性　</a:t>
            </a:r>
            <a:r>
              <a:rPr kumimoji="1" lang="en-US" altLang="ja-JP"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20,7</a:t>
            </a:r>
            <a:r>
              <a:rPr kumimoji="1" lang="ja-JP" altLang="en-US" sz="28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24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D8E75FF2-30C4-9BC1-5400-9B63EFE483BC}"/>
              </a:ext>
            </a:extLst>
          </p:cNvPr>
          <p:cNvSpPr txBox="1">
            <a:spLocks/>
          </p:cNvSpPr>
          <p:nvPr/>
        </p:nvSpPr>
        <p:spPr>
          <a:xfrm>
            <a:off x="579121" y="579120"/>
            <a:ext cx="11165839" cy="1148080"/>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latin typeface="HG丸ｺﾞｼｯｸM-PRO" panose="020F0600000000000000" pitchFamily="50" charset="-128"/>
                <a:ea typeface="HG丸ｺﾞｼｯｸM-PRO" panose="020F0600000000000000" pitchFamily="50" charset="-128"/>
              </a:rPr>
              <a:t>養護者による高齢者虐待の状況（令和３年度熊本県）</a:t>
            </a:r>
          </a:p>
        </p:txBody>
      </p:sp>
    </p:spTree>
    <p:extLst>
      <p:ext uri="{BB962C8B-B14F-4D97-AF65-F5344CB8AC3E}">
        <p14:creationId xmlns:p14="http://schemas.microsoft.com/office/powerpoint/2010/main" val="4233676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D86F4E-7267-D7C0-208B-0DDDBBD2354A}"/>
              </a:ext>
            </a:extLst>
          </p:cNvPr>
          <p:cNvSpPr>
            <a:spLocks noGrp="1"/>
          </p:cNvSpPr>
          <p:nvPr>
            <p:ph type="title"/>
          </p:nvPr>
        </p:nvSpPr>
        <p:spPr>
          <a:xfrm>
            <a:off x="1069848" y="484632"/>
            <a:ext cx="10058400" cy="1200477"/>
          </a:xfrm>
        </p:spPr>
        <p:txBody>
          <a:bodyPr>
            <a:normAutofit/>
          </a:bodyPr>
          <a:lstStyle/>
          <a:p>
            <a:r>
              <a:rPr lang="ja-JP" altLang="en-US" sz="4000" dirty="0">
                <a:latin typeface="HG丸ｺﾞｼｯｸM-PRO" panose="020F0600000000000000" pitchFamily="50" charset="-128"/>
                <a:ea typeface="HG丸ｺﾞｼｯｸM-PRO" panose="020F0600000000000000" pitchFamily="50" charset="-128"/>
              </a:rPr>
              <a:t>早期発見・通報</a:t>
            </a:r>
            <a:endParaRPr kumimoji="1" lang="ja-JP" altLang="en-US" sz="40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8502CA53-8398-3EE5-5CB9-C7BAC5C6C8DD}"/>
              </a:ext>
            </a:extLst>
          </p:cNvPr>
          <p:cNvSpPr>
            <a:spLocks noGrp="1"/>
          </p:cNvSpPr>
          <p:nvPr>
            <p:ph idx="1"/>
          </p:nvPr>
        </p:nvSpPr>
        <p:spPr>
          <a:xfrm>
            <a:off x="352698" y="2121407"/>
            <a:ext cx="11839302" cy="4632090"/>
          </a:xfrm>
        </p:spPr>
        <p:txBody>
          <a:bodyPr>
            <a:normAutofit lnSpcReduction="10000"/>
          </a:bodyPr>
          <a:lstStyle/>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・保健・医療・福祉従事者には早期発見の努力義務がある</a:t>
            </a:r>
            <a:endPar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lang="ja-JP" altLang="en-US" sz="3200" dirty="0">
                <a:solidFill>
                  <a:prstClr val="black">
                    <a:lumMod val="75000"/>
                    <a:lumOff val="25000"/>
                  </a:prstClr>
                </a:solidFill>
                <a:latin typeface="HG丸ｺﾞｼｯｸM-PRO" panose="020F0600000000000000" pitchFamily="50" charset="-128"/>
                <a:ea typeface="HG丸ｺﾞｼｯｸM-PRO" panose="020F0600000000000000" pitchFamily="50" charset="-128"/>
              </a:rPr>
              <a:t>　</a:t>
            </a: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（法第</a:t>
            </a:r>
            <a:r>
              <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5</a:t>
            </a: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条）</a:t>
            </a:r>
            <a:endPar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・通報義務・・・養護者による虐待（法第</a:t>
            </a:r>
            <a:r>
              <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7</a:t>
            </a: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条）</a:t>
            </a:r>
            <a:endPar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endParaRPr>
          </a:p>
          <a:p>
            <a:pPr marL="342900" marR="0" lvl="0" indent="-342900" algn="l" defTabSz="457200" rtl="0" eaLnBrk="1" fontAlgn="auto" latinLnBrk="0" hangingPunct="1">
              <a:lnSpc>
                <a:spcPct val="100000"/>
              </a:lnSpc>
              <a:spcBef>
                <a:spcPts val="1000"/>
              </a:spcBef>
              <a:spcAft>
                <a:spcPts val="0"/>
              </a:spcAft>
              <a:buClr>
                <a:srgbClr val="A53010"/>
              </a:buClr>
              <a:buSzTx/>
              <a:buFontTx/>
              <a:buNone/>
              <a:tabLst/>
              <a:defRPr/>
            </a:pP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　　　　　　　　養介護施設従事者等による虐待（法第</a:t>
            </a:r>
            <a:r>
              <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21</a:t>
            </a: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条）</a:t>
            </a:r>
            <a:endPar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endParaRPr>
          </a:p>
          <a:p>
            <a:pPr marL="342900" marR="0" lvl="0" indent="-342900" algn="l" defTabSz="457200" rtl="0" eaLnBrk="1" fontAlgn="auto" latinLnBrk="0" hangingPunct="1">
              <a:lnSpc>
                <a:spcPct val="100000"/>
              </a:lnSpc>
              <a:spcBef>
                <a:spcPts val="1000"/>
              </a:spcBef>
              <a:spcAft>
                <a:spcPts val="0"/>
              </a:spcAft>
              <a:buClr>
                <a:srgbClr val="A53010"/>
              </a:buClr>
              <a:buSzTx/>
              <a:buFontTx/>
              <a:buNone/>
              <a:tabLst/>
              <a:defRPr/>
            </a:pPr>
            <a:endPar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457200" rtl="0" eaLnBrk="1" fontAlgn="auto" latinLnBrk="0" hangingPunct="1">
              <a:lnSpc>
                <a:spcPct val="100000"/>
              </a:lnSpc>
              <a:spcBef>
                <a:spcPts val="1000"/>
              </a:spcBef>
              <a:spcAft>
                <a:spcPts val="0"/>
              </a:spcAft>
              <a:buClr>
                <a:srgbClr val="A53010"/>
              </a:buClr>
              <a:buSzTx/>
              <a:buNone/>
              <a:tabLst/>
              <a:defRPr/>
            </a:pPr>
            <a:r>
              <a:rPr kumimoji="1" lang="ja-JP" altLang="en-US" sz="32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rPr>
              <a:t>・通報義務と守秘義務等の関係</a:t>
            </a:r>
            <a:endParaRPr kumimoji="1" lang="en-US" altLang="ja-JP" sz="32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endParaRPr>
          </a:p>
          <a:p>
            <a:pPr marL="342900" marR="0" lvl="0" indent="-342900" algn="l" defTabSz="457200" rtl="0" eaLnBrk="1" fontAlgn="auto" latinLnBrk="0" hangingPunct="1">
              <a:lnSpc>
                <a:spcPct val="100000"/>
              </a:lnSpc>
              <a:spcBef>
                <a:spcPts val="1000"/>
              </a:spcBef>
              <a:spcAft>
                <a:spcPts val="0"/>
              </a:spcAft>
              <a:buClr>
                <a:srgbClr val="A53010"/>
              </a:buClr>
              <a:buSzTx/>
              <a:buFontTx/>
              <a:buNone/>
              <a:tabLst/>
              <a:defRPr/>
            </a:pP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　</a:t>
            </a:r>
            <a:r>
              <a:rPr kumimoji="1" lang="ja-JP" altLang="en-US" sz="3200" b="0" i="0" u="sng" strike="noStrike" kern="1200" cap="none" spc="0" normalizeH="0" baseline="0" noProof="0" dirty="0">
                <a:ln>
                  <a:noFill/>
                </a:ln>
                <a:solidFill>
                  <a:schemeClr val="accent4">
                    <a:lumMod val="60000"/>
                    <a:lumOff val="40000"/>
                  </a:schemeClr>
                </a:solidFill>
                <a:effectLst/>
                <a:uLnTx/>
                <a:uFillTx/>
                <a:latin typeface="HG丸ｺﾞｼｯｸM-PRO" panose="020F0600000000000000" pitchFamily="50" charset="-128"/>
                <a:ea typeface="HG丸ｺﾞｼｯｸM-PRO" panose="020F0600000000000000" pitchFamily="50" charset="-128"/>
              </a:rPr>
              <a:t>通報義務は業務上の守秘義務や個人情報保護法等よりも優先される</a:t>
            </a: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（法第</a:t>
            </a:r>
            <a:r>
              <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7</a:t>
            </a: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条</a:t>
            </a:r>
            <a:r>
              <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3</a:t>
            </a: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項、法第</a:t>
            </a:r>
            <a:r>
              <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21</a:t>
            </a: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条</a:t>
            </a:r>
            <a:r>
              <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6</a:t>
            </a:r>
            <a:r>
              <a:rPr kumimoji="1" lang="ja-JP" altLang="en-US"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rPr>
              <a:t>項）</a:t>
            </a:r>
            <a:endParaRPr kumimoji="1" lang="en-US" altLang="ja-JP" sz="3200" b="0" i="0" u="none" strike="noStrike" kern="1200" cap="none" spc="0" normalizeH="0" baseline="0" noProof="0" dirty="0">
              <a:ln>
                <a:noFill/>
              </a:ln>
              <a:solidFill>
                <a:prstClr val="black">
                  <a:lumMod val="75000"/>
                  <a:lumOff val="25000"/>
                </a:prstClr>
              </a:solidFill>
              <a:effectLst/>
              <a:uLnTx/>
              <a:uFillTx/>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2028265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E3D9C3-9E8E-45FE-17F4-A2EFF234029B}"/>
              </a:ext>
            </a:extLst>
          </p:cNvPr>
          <p:cNvSpPr>
            <a:spLocks noGrp="1"/>
          </p:cNvSpPr>
          <p:nvPr>
            <p:ph type="title"/>
          </p:nvPr>
        </p:nvSpPr>
        <p:spPr>
          <a:xfrm>
            <a:off x="1069848" y="484632"/>
            <a:ext cx="10058400" cy="1148225"/>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虐待発生の要因（令和</a:t>
            </a:r>
            <a:r>
              <a:rPr kumimoji="1" lang="en-US" altLang="ja-JP" dirty="0">
                <a:latin typeface="HG丸ｺﾞｼｯｸM-PRO" panose="020F0600000000000000" pitchFamily="50" charset="-128"/>
                <a:ea typeface="HG丸ｺﾞｼｯｸM-PRO" panose="020F0600000000000000" pitchFamily="50" charset="-128"/>
              </a:rPr>
              <a:t>3</a:t>
            </a:r>
            <a:r>
              <a:rPr kumimoji="1" lang="ja-JP" altLang="en-US" dirty="0">
                <a:latin typeface="HG丸ｺﾞｼｯｸM-PRO" panose="020F0600000000000000" pitchFamily="50" charset="-128"/>
                <a:ea typeface="HG丸ｺﾞｼｯｸM-PRO" panose="020F0600000000000000" pitchFamily="50" charset="-128"/>
              </a:rPr>
              <a:t>年度全国）</a:t>
            </a:r>
          </a:p>
        </p:txBody>
      </p:sp>
      <p:sp>
        <p:nvSpPr>
          <p:cNvPr id="3" name="コンテンツ プレースホルダー 2">
            <a:extLst>
              <a:ext uri="{FF2B5EF4-FFF2-40B4-BE49-F238E27FC236}">
                <a16:creationId xmlns:a16="http://schemas.microsoft.com/office/drawing/2014/main" id="{263C63DF-6812-1C04-8BF7-4B0E7A40D05A}"/>
              </a:ext>
            </a:extLst>
          </p:cNvPr>
          <p:cNvSpPr>
            <a:spLocks noGrp="1"/>
          </p:cNvSpPr>
          <p:nvPr>
            <p:ph idx="1"/>
          </p:nvPr>
        </p:nvSpPr>
        <p:spPr>
          <a:xfrm>
            <a:off x="1069848" y="2063930"/>
            <a:ext cx="10058400" cy="4108269"/>
          </a:xfrm>
        </p:spPr>
        <p:txBody>
          <a:bodyPr>
            <a:normAutofit/>
          </a:bodyPr>
          <a:lstStyle/>
          <a:p>
            <a:pPr marL="0" indent="0">
              <a:buNone/>
            </a:pPr>
            <a:r>
              <a:rPr kumimoji="1" lang="ja-JP" altLang="en-US" sz="3200" dirty="0">
                <a:latin typeface="HG丸ｺﾞｼｯｸM-PRO" panose="020F0600000000000000" pitchFamily="50" charset="-128"/>
                <a:ea typeface="HG丸ｺﾞｼｯｸM-PRO" panose="020F0600000000000000" pitchFamily="50" charset="-128"/>
              </a:rPr>
              <a:t>①　認知症の症状　</a:t>
            </a:r>
            <a:r>
              <a:rPr kumimoji="1" lang="en-US" altLang="ja-JP" sz="3200" dirty="0">
                <a:latin typeface="HG丸ｺﾞｼｯｸM-PRO" panose="020F0600000000000000" pitchFamily="50" charset="-128"/>
                <a:ea typeface="HG丸ｺﾞｼｯｸM-PRO" panose="020F0600000000000000" pitchFamily="50" charset="-128"/>
              </a:rPr>
              <a:t>55.0</a:t>
            </a:r>
            <a:r>
              <a:rPr kumimoji="1" lang="ja-JP" altLang="en-US" sz="3200" dirty="0">
                <a:latin typeface="HG丸ｺﾞｼｯｸM-PRO" panose="020F0600000000000000" pitchFamily="50" charset="-128"/>
                <a:ea typeface="HG丸ｺﾞｼｯｸM-PRO" panose="020F0600000000000000" pitchFamily="50" charset="-128"/>
              </a:rPr>
              <a:t>％</a:t>
            </a:r>
            <a:endParaRPr kumimoji="1"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latin typeface="HG丸ｺﾞｼｯｸM-PRO" panose="020F0600000000000000" pitchFamily="50" charset="-128"/>
                <a:ea typeface="HG丸ｺﾞｼｯｸM-PRO" panose="020F0600000000000000" pitchFamily="50" charset="-128"/>
              </a:rPr>
              <a:t>②　介護疲れ・介護ストレス　</a:t>
            </a:r>
            <a:r>
              <a:rPr lang="en-US" altLang="ja-JP" sz="3200" dirty="0">
                <a:latin typeface="HG丸ｺﾞｼｯｸM-PRO" panose="020F0600000000000000" pitchFamily="50" charset="-128"/>
                <a:ea typeface="HG丸ｺﾞｼｯｸM-PRO" panose="020F0600000000000000" pitchFamily="50" charset="-128"/>
              </a:rPr>
              <a:t>52.4%</a:t>
            </a:r>
          </a:p>
          <a:p>
            <a:pPr marL="0" indent="0">
              <a:buNone/>
            </a:pPr>
            <a:r>
              <a:rPr kumimoji="1" lang="ja-JP" altLang="en-US" sz="3200" dirty="0">
                <a:latin typeface="HG丸ｺﾞｼｯｸM-PRO" panose="020F0600000000000000" pitchFamily="50" charset="-128"/>
                <a:ea typeface="HG丸ｺﾞｼｯｸM-PRO" panose="020F0600000000000000" pitchFamily="50" charset="-128"/>
              </a:rPr>
              <a:t>③　精神状態不安定　</a:t>
            </a:r>
            <a:r>
              <a:rPr kumimoji="1" lang="en-US" altLang="ja-JP" sz="3200" dirty="0">
                <a:latin typeface="HG丸ｺﾞｼｯｸM-PRO" panose="020F0600000000000000" pitchFamily="50" charset="-128"/>
                <a:ea typeface="HG丸ｺﾞｼｯｸM-PRO" panose="020F0600000000000000" pitchFamily="50" charset="-128"/>
              </a:rPr>
              <a:t>48.7%</a:t>
            </a:r>
          </a:p>
          <a:p>
            <a:pPr marL="0" indent="0">
              <a:buNone/>
            </a:pPr>
            <a:r>
              <a:rPr lang="ja-JP" altLang="en-US" sz="3200" dirty="0">
                <a:latin typeface="HG丸ｺﾞｼｯｸM-PRO" panose="020F0600000000000000" pitchFamily="50" charset="-128"/>
                <a:ea typeface="HG丸ｺﾞｼｯｸM-PRO" panose="020F0600000000000000" pitchFamily="50" charset="-128"/>
              </a:rPr>
              <a:t>④　虐待発生までの人間関係　</a:t>
            </a:r>
            <a:r>
              <a:rPr lang="en-US" altLang="ja-JP" sz="3200" dirty="0">
                <a:latin typeface="HG丸ｺﾞｼｯｸM-PRO" panose="020F0600000000000000" pitchFamily="50" charset="-128"/>
                <a:ea typeface="HG丸ｺﾞｼｯｸM-PRO" panose="020F0600000000000000" pitchFamily="50" charset="-128"/>
              </a:rPr>
              <a:t>47.3%</a:t>
            </a:r>
          </a:p>
          <a:p>
            <a:pPr marL="0" indent="0">
              <a:buNone/>
            </a:pPr>
            <a:r>
              <a:rPr kumimoji="1" lang="ja-JP" altLang="en-US" sz="3200" dirty="0">
                <a:latin typeface="HG丸ｺﾞｼｯｸM-PRO" panose="020F0600000000000000" pitchFamily="50" charset="-128"/>
                <a:ea typeface="HG丸ｺﾞｼｯｸM-PRO" panose="020F0600000000000000" pitchFamily="50" charset="-128"/>
              </a:rPr>
              <a:t>⑤　理解力の不足や低下　</a:t>
            </a:r>
            <a:r>
              <a:rPr kumimoji="1" lang="en-US" altLang="ja-JP" sz="3200" dirty="0">
                <a:latin typeface="HG丸ｺﾞｼｯｸM-PRO" panose="020F0600000000000000" pitchFamily="50" charset="-128"/>
                <a:ea typeface="HG丸ｺﾞｼｯｸM-PRO" panose="020F0600000000000000" pitchFamily="50" charset="-128"/>
              </a:rPr>
              <a:t>46.3</a:t>
            </a:r>
            <a:r>
              <a:rPr kumimoji="1" lang="ja-JP" altLang="en-US" sz="3200" dirty="0">
                <a:latin typeface="HG丸ｺﾞｼｯｸM-PRO" panose="020F0600000000000000" pitchFamily="50" charset="-128"/>
                <a:ea typeface="HG丸ｺﾞｼｯｸM-PRO" panose="020F0600000000000000" pitchFamily="50" charset="-128"/>
              </a:rPr>
              <a:t>％</a:t>
            </a:r>
            <a:endParaRPr kumimoji="1"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latin typeface="HG丸ｺﾞｼｯｸM-PRO" panose="020F0600000000000000" pitchFamily="50" charset="-128"/>
                <a:ea typeface="HG丸ｺﾞｼｯｸM-PRO" panose="020F0600000000000000" pitchFamily="50" charset="-128"/>
              </a:rPr>
              <a:t>⑥　知識や情報の不足　</a:t>
            </a:r>
            <a:r>
              <a:rPr lang="en-US" altLang="ja-JP" sz="3200" dirty="0">
                <a:latin typeface="HG丸ｺﾞｼｯｸM-PRO" panose="020F0600000000000000" pitchFamily="50" charset="-128"/>
                <a:ea typeface="HG丸ｺﾞｼｯｸM-PRO" panose="020F0600000000000000" pitchFamily="50" charset="-128"/>
              </a:rPr>
              <a:t>45.1%</a:t>
            </a:r>
          </a:p>
          <a:p>
            <a:pPr marL="0" indent="0">
              <a:buNone/>
            </a:pPr>
            <a:r>
              <a:rPr lang="ja-JP" altLang="en-US" sz="3200" dirty="0">
                <a:latin typeface="HG丸ｺﾞｼｯｸM-PRO" panose="020F0600000000000000" pitchFamily="50" charset="-128"/>
                <a:ea typeface="HG丸ｺﾞｼｯｸM-PRO" panose="020F0600000000000000" pitchFamily="50" charset="-128"/>
              </a:rPr>
              <a:t>⑦　介護力の低下や不足　</a:t>
            </a:r>
            <a:r>
              <a:rPr lang="en-US" altLang="ja-JP" sz="3200" dirty="0">
                <a:latin typeface="HG丸ｺﾞｼｯｸM-PRO" panose="020F0600000000000000" pitchFamily="50" charset="-128"/>
                <a:ea typeface="HG丸ｺﾞｼｯｸM-PRO" panose="020F0600000000000000" pitchFamily="50" charset="-128"/>
              </a:rPr>
              <a:t>43.7%</a:t>
            </a:r>
            <a:endParaRPr kumimoji="1" lang="ja-JP" altLang="en-US" sz="3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83561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2B4B2-4486-7697-4E30-EAF9060D9B5D}"/>
              </a:ext>
            </a:extLst>
          </p:cNvPr>
          <p:cNvSpPr>
            <a:spLocks noGrp="1"/>
          </p:cNvSpPr>
          <p:nvPr>
            <p:ph type="title"/>
          </p:nvPr>
        </p:nvSpPr>
        <p:spPr>
          <a:xfrm>
            <a:off x="1069848" y="484632"/>
            <a:ext cx="10058400" cy="858975"/>
          </a:xfrm>
        </p:spPr>
        <p:txBody>
          <a:bodyPr>
            <a:normAutofit/>
          </a:bodyPr>
          <a:lstStyle/>
          <a:p>
            <a:r>
              <a:rPr kumimoji="1" lang="ja-JP" altLang="en-US" sz="3600" dirty="0">
                <a:latin typeface="HG丸ｺﾞｼｯｸM-PRO" panose="020F0600000000000000" pitchFamily="50" charset="-128"/>
                <a:ea typeface="HG丸ｺﾞｼｯｸM-PRO" panose="020F0600000000000000" pitchFamily="50" charset="-128"/>
              </a:rPr>
              <a:t>高齢者虐待防止法</a:t>
            </a:r>
          </a:p>
        </p:txBody>
      </p:sp>
      <p:sp>
        <p:nvSpPr>
          <p:cNvPr id="4" name="タイトル 1">
            <a:extLst>
              <a:ext uri="{FF2B5EF4-FFF2-40B4-BE49-F238E27FC236}">
                <a16:creationId xmlns:a16="http://schemas.microsoft.com/office/drawing/2014/main" id="{EA17EF11-9044-B2C4-D36B-92823DA6FA5A}"/>
              </a:ext>
            </a:extLst>
          </p:cNvPr>
          <p:cNvSpPr>
            <a:spLocks noGrp="1"/>
          </p:cNvSpPr>
          <p:nvPr>
            <p:ph idx="1"/>
          </p:nvPr>
        </p:nvSpPr>
        <p:spPr>
          <a:xfrm>
            <a:off x="653142" y="1894114"/>
            <a:ext cx="10842171" cy="4730621"/>
          </a:xfrm>
        </p:spPr>
        <p:txBody>
          <a:bodyPr>
            <a:normAutofit lnSpcReduction="10000"/>
          </a:bodyPr>
          <a:lstStyle/>
          <a:p>
            <a:pPr marL="0" indent="0">
              <a:buNone/>
            </a:pPr>
            <a:r>
              <a:rPr kumimoji="1" lang="ja-JP" altLang="en-US" sz="3200" dirty="0">
                <a:latin typeface="HG丸ｺﾞｼｯｸM-PRO" panose="020F0600000000000000" pitchFamily="50" charset="-128"/>
                <a:ea typeface="HG丸ｺﾞｼｯｸM-PRO" panose="020F0600000000000000" pitchFamily="50" charset="-128"/>
              </a:rPr>
              <a:t>高齢者　　６５歳以上</a:t>
            </a:r>
            <a:endParaRPr kumimoji="1" lang="en-US" altLang="ja-JP" sz="3200" dirty="0">
              <a:latin typeface="HG丸ｺﾞｼｯｸM-PRO" panose="020F0600000000000000" pitchFamily="50" charset="-128"/>
              <a:ea typeface="HG丸ｺﾞｼｯｸM-PRO" panose="020F0600000000000000" pitchFamily="50" charset="-128"/>
            </a:endParaRPr>
          </a:p>
          <a:p>
            <a:pPr marL="0" indent="0">
              <a:buNone/>
            </a:pPr>
            <a:br>
              <a:rPr kumimoji="1" lang="ja-JP" altLang="en-US" sz="3200" dirty="0">
                <a:latin typeface="HG丸ｺﾞｼｯｸM-PRO" panose="020F0600000000000000" pitchFamily="50" charset="-128"/>
                <a:ea typeface="HG丸ｺﾞｼｯｸM-PRO" panose="020F0600000000000000" pitchFamily="50" charset="-128"/>
              </a:rPr>
            </a:br>
            <a:r>
              <a:rPr kumimoji="1" lang="ja-JP" altLang="en-US" sz="3200" dirty="0">
                <a:latin typeface="HG丸ｺﾞｼｯｸM-PRO" panose="020F0600000000000000" pitchFamily="50" charset="-128"/>
                <a:ea typeface="HG丸ｺﾞｼｯｸM-PRO" panose="020F0600000000000000" pitchFamily="50" charset="-128"/>
              </a:rPr>
              <a:t>責任主体　市町村及び地域包括支援センター</a:t>
            </a:r>
            <a:br>
              <a:rPr kumimoji="1" lang="ja-JP" altLang="en-US" sz="3200" dirty="0">
                <a:latin typeface="HG丸ｺﾞｼｯｸM-PRO" panose="020F0600000000000000" pitchFamily="50" charset="-128"/>
                <a:ea typeface="HG丸ｺﾞｼｯｸM-PRO" panose="020F0600000000000000" pitchFamily="50" charset="-128"/>
              </a:rPr>
            </a:br>
            <a:r>
              <a:rPr kumimoji="1" lang="ja-JP" altLang="en-US" sz="3200" dirty="0">
                <a:latin typeface="HG丸ｺﾞｼｯｸM-PRO" panose="020F0600000000000000" pitchFamily="50" charset="-128"/>
                <a:ea typeface="HG丸ｺﾞｼｯｸM-PRO" panose="020F0600000000000000" pitchFamily="50" charset="-128"/>
              </a:rPr>
              <a:t>　　　　（委託型地域包括支援センターは養護者のみ）</a:t>
            </a:r>
            <a:br>
              <a:rPr kumimoji="1" lang="ja-JP" altLang="en-US" sz="3200" dirty="0">
                <a:latin typeface="HG丸ｺﾞｼｯｸM-PRO" panose="020F0600000000000000" pitchFamily="50" charset="-128"/>
                <a:ea typeface="HG丸ｺﾞｼｯｸM-PRO" panose="020F0600000000000000" pitchFamily="50" charset="-128"/>
              </a:rPr>
            </a:br>
            <a:endParaRPr kumimoji="1" lang="en-US" altLang="ja-JP" sz="3200" dirty="0">
              <a:latin typeface="HG丸ｺﾞｼｯｸM-PRO" panose="020F0600000000000000" pitchFamily="50" charset="-128"/>
              <a:ea typeface="HG丸ｺﾞｼｯｸM-PRO" panose="020F0600000000000000" pitchFamily="50" charset="-128"/>
            </a:endParaRPr>
          </a:p>
          <a:p>
            <a:pPr marL="0" indent="0">
              <a:buNone/>
            </a:pPr>
            <a:br>
              <a:rPr kumimoji="1" lang="ja-JP" altLang="en-US" sz="3200" dirty="0">
                <a:latin typeface="HG丸ｺﾞｼｯｸM-PRO" panose="020F0600000000000000" pitchFamily="50" charset="-128"/>
                <a:ea typeface="HG丸ｺﾞｼｯｸM-PRO" panose="020F0600000000000000" pitchFamily="50" charset="-128"/>
              </a:rPr>
            </a:br>
            <a:r>
              <a:rPr kumimoji="1" lang="ja-JP" altLang="en-US" sz="3200" dirty="0">
                <a:latin typeface="HG丸ｺﾞｼｯｸM-PRO" panose="020F0600000000000000" pitchFamily="50" charset="-128"/>
                <a:ea typeface="HG丸ｺﾞｼｯｸM-PRO" panose="020F0600000000000000" pitchFamily="50" charset="-128"/>
              </a:rPr>
              <a:t>養護者（世話をしている人）による高齢者虐待</a:t>
            </a:r>
            <a:endParaRPr kumimoji="1" lang="en-US" altLang="ja-JP" sz="3200" dirty="0">
              <a:latin typeface="HG丸ｺﾞｼｯｸM-PRO" panose="020F0600000000000000" pitchFamily="50" charset="-128"/>
              <a:ea typeface="HG丸ｺﾞｼｯｸM-PRO" panose="020F0600000000000000" pitchFamily="50" charset="-128"/>
            </a:endParaRPr>
          </a:p>
          <a:p>
            <a:pPr marL="0" indent="0">
              <a:buNone/>
            </a:pPr>
            <a:br>
              <a:rPr kumimoji="1" lang="ja-JP" altLang="en-US" sz="3200" dirty="0">
                <a:latin typeface="HG丸ｺﾞｼｯｸM-PRO" panose="020F0600000000000000" pitchFamily="50" charset="-128"/>
                <a:ea typeface="HG丸ｺﾞｼｯｸM-PRO" panose="020F0600000000000000" pitchFamily="50" charset="-128"/>
              </a:rPr>
            </a:br>
            <a:r>
              <a:rPr kumimoji="1" lang="ja-JP" altLang="en-US" sz="3200" dirty="0">
                <a:latin typeface="HG丸ｺﾞｼｯｸM-PRO" panose="020F0600000000000000" pitchFamily="50" charset="-128"/>
                <a:ea typeface="HG丸ｺﾞｼｯｸM-PRO" panose="020F0600000000000000" pitchFamily="50" charset="-128"/>
              </a:rPr>
              <a:t>養介護施設従事者等による高齢者虐待</a:t>
            </a:r>
            <a:br>
              <a:rPr kumimoji="1" lang="ja-JP" altLang="en-US" sz="3200" dirty="0">
                <a:latin typeface="HG丸ｺﾞｼｯｸM-PRO" panose="020F0600000000000000" pitchFamily="50" charset="-128"/>
                <a:ea typeface="HG丸ｺﾞｼｯｸM-PRO" panose="020F0600000000000000" pitchFamily="50" charset="-128"/>
              </a:rPr>
            </a:br>
            <a:r>
              <a:rPr kumimoji="1" lang="ja-JP" altLang="en-US" sz="3200" dirty="0">
                <a:latin typeface="HG丸ｺﾞｼｯｸM-PRO" panose="020F0600000000000000" pitchFamily="50" charset="-128"/>
                <a:ea typeface="HG丸ｺﾞｼｯｸM-PRO" panose="020F0600000000000000" pitchFamily="50" charset="-128"/>
              </a:rPr>
              <a:t>（老人福祉法と介護保険法に定める施設）</a:t>
            </a:r>
            <a:endParaRPr kumimoji="1" lang="ja-JP" altLang="en-US" sz="2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91405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2B4B2-4486-7697-4E30-EAF9060D9B5D}"/>
              </a:ext>
            </a:extLst>
          </p:cNvPr>
          <p:cNvSpPr>
            <a:spLocks noGrp="1"/>
          </p:cNvSpPr>
          <p:nvPr>
            <p:ph type="title"/>
          </p:nvPr>
        </p:nvSpPr>
        <p:spPr>
          <a:xfrm>
            <a:off x="1069848" y="484632"/>
            <a:ext cx="10058400" cy="858975"/>
          </a:xfrm>
        </p:spPr>
        <p:txBody>
          <a:bodyPr>
            <a:normAutofit/>
          </a:bodyPr>
          <a:lstStyle/>
          <a:p>
            <a:r>
              <a:rPr kumimoji="1" lang="ja-JP" altLang="en-US" sz="3600" dirty="0">
                <a:latin typeface="HG丸ｺﾞｼｯｸM-PRO" panose="020F0600000000000000" pitchFamily="50" charset="-128"/>
                <a:ea typeface="HG丸ｺﾞｼｯｸM-PRO" panose="020F0600000000000000" pitchFamily="50" charset="-128"/>
              </a:rPr>
              <a:t>高齢者虐待防止法</a:t>
            </a:r>
          </a:p>
        </p:txBody>
      </p:sp>
      <p:pic>
        <p:nvPicPr>
          <p:cNvPr id="5" name="図 4">
            <a:extLst>
              <a:ext uri="{FF2B5EF4-FFF2-40B4-BE49-F238E27FC236}">
                <a16:creationId xmlns:a16="http://schemas.microsoft.com/office/drawing/2014/main" id="{8410D98A-8FA2-B6BF-559C-F2234395BA28}"/>
              </a:ext>
            </a:extLst>
          </p:cNvPr>
          <p:cNvPicPr>
            <a:picLocks noChangeAspect="1"/>
          </p:cNvPicPr>
          <p:nvPr/>
        </p:nvPicPr>
        <p:blipFill>
          <a:blip r:embed="rId3">
            <a:duotone>
              <a:schemeClr val="accent4">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Lst>
          </a:blip>
          <a:stretch>
            <a:fillRect/>
          </a:stretch>
        </p:blipFill>
        <p:spPr>
          <a:xfrm>
            <a:off x="407939" y="2818362"/>
            <a:ext cx="11309444" cy="3728720"/>
          </a:xfrm>
          <a:prstGeom prst="rect">
            <a:avLst/>
          </a:prstGeom>
        </p:spPr>
      </p:pic>
      <p:sp>
        <p:nvSpPr>
          <p:cNvPr id="9" name="テキスト ボックス 8">
            <a:extLst>
              <a:ext uri="{FF2B5EF4-FFF2-40B4-BE49-F238E27FC236}">
                <a16:creationId xmlns:a16="http://schemas.microsoft.com/office/drawing/2014/main" id="{135D1166-5522-6FB8-8E96-FC83AFD94DD2}"/>
              </a:ext>
            </a:extLst>
          </p:cNvPr>
          <p:cNvSpPr txBox="1"/>
          <p:nvPr/>
        </p:nvSpPr>
        <p:spPr>
          <a:xfrm>
            <a:off x="407939" y="1618033"/>
            <a:ext cx="11309444" cy="1200329"/>
          </a:xfrm>
          <a:prstGeom prst="rect">
            <a:avLst/>
          </a:prstGeom>
          <a:noFill/>
        </p:spPr>
        <p:txBody>
          <a:bodyPr wrap="square">
            <a:spAutoFit/>
          </a:bodyPr>
          <a:lstStyle/>
          <a:p>
            <a:pPr>
              <a:buFontTx/>
              <a:buNone/>
            </a:pPr>
            <a:r>
              <a:rPr lang="ja-JP" altLang="ja-JP" sz="2400" b="1" dirty="0">
                <a:latin typeface="HG丸ｺﾞｼｯｸM-PRO" panose="020F0600000000000000" pitchFamily="50" charset="-128"/>
                <a:ea typeface="HG丸ｺﾞｼｯｸM-PRO" panose="020F0600000000000000" pitchFamily="50" charset="-128"/>
              </a:rPr>
              <a:t>「養介護施設従事者等」の定義</a:t>
            </a:r>
          </a:p>
          <a:p>
            <a:r>
              <a:rPr lang="ja-JP" altLang="ja-JP" sz="2400" b="1" dirty="0">
                <a:latin typeface="HG丸ｺﾞｼｯｸM-PRO" panose="020F0600000000000000" pitchFamily="50" charset="-128"/>
                <a:ea typeface="HG丸ｺﾞｼｯｸM-PRO" panose="020F0600000000000000" pitchFamily="50" charset="-128"/>
              </a:rPr>
              <a:t>老人福祉法および介護保険法に規定される「養介護施設」又は「養介護事業」の業務に従事する者（第</a:t>
            </a:r>
            <a:r>
              <a:rPr lang="en-US" altLang="ja-JP" sz="2400" b="1" dirty="0">
                <a:latin typeface="HG丸ｺﾞｼｯｸM-PRO" panose="020F0600000000000000" pitchFamily="50" charset="-128"/>
                <a:ea typeface="HG丸ｺﾞｼｯｸM-PRO" panose="020F0600000000000000" pitchFamily="50" charset="-128"/>
              </a:rPr>
              <a:t>2</a:t>
            </a:r>
            <a:r>
              <a:rPr lang="ja-JP" altLang="ja-JP" sz="2400" b="1" dirty="0">
                <a:latin typeface="HG丸ｺﾞｼｯｸM-PRO" panose="020F0600000000000000" pitchFamily="50" charset="-128"/>
                <a:ea typeface="HG丸ｺﾞｼｯｸM-PRO" panose="020F0600000000000000" pitchFamily="50" charset="-128"/>
              </a:rPr>
              <a:t>条第</a:t>
            </a:r>
            <a:r>
              <a:rPr lang="en-US" altLang="ja-JP" sz="2400" b="1" dirty="0">
                <a:latin typeface="HG丸ｺﾞｼｯｸM-PRO" panose="020F0600000000000000" pitchFamily="50" charset="-128"/>
                <a:ea typeface="HG丸ｺﾞｼｯｸM-PRO" panose="020F0600000000000000" pitchFamily="50" charset="-128"/>
              </a:rPr>
              <a:t>5</a:t>
            </a:r>
            <a:r>
              <a:rPr lang="ja-JP" altLang="ja-JP" sz="2400" b="1" dirty="0">
                <a:latin typeface="HG丸ｺﾞｼｯｸM-PRO" panose="020F0600000000000000" pitchFamily="50" charset="-128"/>
                <a:ea typeface="HG丸ｺﾞｼｯｸM-PRO" panose="020F0600000000000000" pitchFamily="50" charset="-128"/>
              </a:rPr>
              <a:t>項）</a:t>
            </a:r>
            <a:endParaRPr lang="en-US" altLang="ja-JP"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99299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2B4B2-4486-7697-4E30-EAF9060D9B5D}"/>
              </a:ext>
            </a:extLst>
          </p:cNvPr>
          <p:cNvSpPr>
            <a:spLocks noGrp="1"/>
          </p:cNvSpPr>
          <p:nvPr>
            <p:ph type="title"/>
          </p:nvPr>
        </p:nvSpPr>
        <p:spPr>
          <a:xfrm>
            <a:off x="1069848" y="484632"/>
            <a:ext cx="10736072" cy="858975"/>
          </a:xfrm>
        </p:spPr>
        <p:txBody>
          <a:bodyPr>
            <a:normAutofit/>
          </a:bodyPr>
          <a:lstStyle/>
          <a:p>
            <a:r>
              <a:rPr kumimoji="1" lang="ja-JP" altLang="en-US" sz="3600" dirty="0">
                <a:latin typeface="HG丸ｺﾞｼｯｸM-PRO" panose="020F0600000000000000" pitchFamily="50" charset="-128"/>
                <a:ea typeface="HG丸ｺﾞｼｯｸM-PRO" panose="020F0600000000000000" pitchFamily="50" charset="-128"/>
              </a:rPr>
              <a:t>高齢者虐待防止法　</a:t>
            </a:r>
            <a:r>
              <a:rPr kumimoji="1" lang="ja-JP" altLang="en-US" sz="2800" dirty="0">
                <a:latin typeface="HG丸ｺﾞｼｯｸM-PRO" panose="020F0600000000000000" pitchFamily="50" charset="-128"/>
                <a:ea typeface="HG丸ｺﾞｼｯｸM-PRO" panose="020F0600000000000000" pitchFamily="50" charset="-128"/>
              </a:rPr>
              <a:t>（養護者による高齢者虐待）</a:t>
            </a:r>
          </a:p>
        </p:txBody>
      </p:sp>
      <p:sp>
        <p:nvSpPr>
          <p:cNvPr id="3" name="コンテンツ プレースホルダー 2">
            <a:extLst>
              <a:ext uri="{FF2B5EF4-FFF2-40B4-BE49-F238E27FC236}">
                <a16:creationId xmlns:a16="http://schemas.microsoft.com/office/drawing/2014/main" id="{BC192006-09FC-3C68-0A06-5B9FA3778B3E}"/>
              </a:ext>
            </a:extLst>
          </p:cNvPr>
          <p:cNvSpPr>
            <a:spLocks noGrp="1"/>
          </p:cNvSpPr>
          <p:nvPr>
            <p:ph idx="1"/>
          </p:nvPr>
        </p:nvSpPr>
        <p:spPr>
          <a:xfrm>
            <a:off x="670560" y="1229361"/>
            <a:ext cx="10850880" cy="5557520"/>
          </a:xfrm>
        </p:spPr>
        <p:txBody>
          <a:bodyPr>
            <a:noAutofit/>
          </a:bodyPr>
          <a:lstStyle/>
          <a:p>
            <a:pPr marL="0" indent="0">
              <a:buNone/>
            </a:pPr>
            <a:r>
              <a:rPr kumimoji="1" lang="en-US" altLang="ja-JP" sz="2400" dirty="0">
                <a:latin typeface="HG丸ｺﾞｼｯｸM-PRO" panose="020F0600000000000000" pitchFamily="50" charset="-128"/>
                <a:ea typeface="HG丸ｺﾞｼｯｸM-PRO" panose="020F0600000000000000" pitchFamily="50" charset="-128"/>
              </a:rPr>
              <a:t>1</a:t>
            </a:r>
            <a:r>
              <a:rPr kumimoji="1" lang="ja-JP" altLang="en-US" sz="2400" dirty="0">
                <a:latin typeface="HG丸ｺﾞｼｯｸM-PRO" panose="020F0600000000000000" pitchFamily="50" charset="-128"/>
                <a:ea typeface="HG丸ｺﾞｼｯｸM-PRO" panose="020F0600000000000000" pitchFamily="50" charset="-128"/>
              </a:rPr>
              <a:t>　身体的虐待</a:t>
            </a:r>
            <a:endParaRPr kumimoji="1"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dirty="0">
                <a:latin typeface="HG丸ｺﾞｼｯｸM-PRO" panose="020F0600000000000000" pitchFamily="50" charset="-128"/>
                <a:ea typeface="HG丸ｺﾞｼｯｸM-PRO" panose="020F0600000000000000" pitchFamily="50" charset="-128"/>
              </a:rPr>
              <a:t>高齢者の身体に外傷が生じ、又は生じるおそれのある暴行を加えること。</a:t>
            </a:r>
          </a:p>
          <a:p>
            <a:pPr marL="0" indent="0">
              <a:buNone/>
            </a:pPr>
            <a:r>
              <a:rPr lang="ja-JP" altLang="en-US" sz="2400" dirty="0">
                <a:latin typeface="HG丸ｺﾞｼｯｸM-PRO" panose="020F0600000000000000" pitchFamily="50" charset="-128"/>
                <a:ea typeface="HG丸ｺﾞｼｯｸM-PRO" panose="020F0600000000000000" pitchFamily="50" charset="-128"/>
              </a:rPr>
              <a:t>２　</a:t>
            </a:r>
            <a:r>
              <a:rPr kumimoji="1" lang="ja-JP" altLang="en-US" sz="2400" dirty="0">
                <a:latin typeface="HG丸ｺﾞｼｯｸM-PRO" panose="020F0600000000000000" pitchFamily="50" charset="-128"/>
                <a:ea typeface="HG丸ｺﾞｼｯｸM-PRO" panose="020F0600000000000000" pitchFamily="50" charset="-128"/>
              </a:rPr>
              <a:t>介護・世話の放棄・放任</a:t>
            </a:r>
            <a:endParaRPr kumimoji="1"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dirty="0">
                <a:latin typeface="HG丸ｺﾞｼｯｸM-PRO" panose="020F0600000000000000" pitchFamily="50" charset="-128"/>
                <a:ea typeface="HG丸ｺﾞｼｯｸM-PRO" panose="020F0600000000000000" pitchFamily="50" charset="-128"/>
              </a:rPr>
              <a:t>高齢者を衰弱させるような著しい減食又は長時間の放置、養護者以外の同居人による虐待行為の放置等、養護を著しく怠ること。</a:t>
            </a:r>
          </a:p>
          <a:p>
            <a:pPr marL="0" indent="0">
              <a:buNone/>
            </a:pPr>
            <a:r>
              <a:rPr lang="ja-JP" altLang="en-US" sz="2400" dirty="0">
                <a:latin typeface="HG丸ｺﾞｼｯｸM-PRO" panose="020F0600000000000000" pitchFamily="50" charset="-128"/>
                <a:ea typeface="HG丸ｺﾞｼｯｸM-PRO" panose="020F0600000000000000" pitchFamily="50" charset="-128"/>
              </a:rPr>
              <a:t>３</a:t>
            </a:r>
            <a:r>
              <a:rPr kumimoji="1" lang="en-US" altLang="ja-JP" sz="2400" dirty="0">
                <a:latin typeface="HG丸ｺﾞｼｯｸM-PRO" panose="020F0600000000000000" pitchFamily="50" charset="-128"/>
                <a:ea typeface="HG丸ｺﾞｼｯｸM-PRO" panose="020F0600000000000000" pitchFamily="50" charset="-128"/>
              </a:rPr>
              <a:t> </a:t>
            </a:r>
            <a:r>
              <a:rPr kumimoji="1" lang="ja-JP" altLang="en-US" sz="2400" dirty="0">
                <a:latin typeface="HG丸ｺﾞｼｯｸM-PRO" panose="020F0600000000000000" pitchFamily="50" charset="-128"/>
                <a:ea typeface="HG丸ｺﾞｼｯｸM-PRO" panose="020F0600000000000000" pitchFamily="50" charset="-128"/>
              </a:rPr>
              <a:t>心理的虐待</a:t>
            </a:r>
            <a:endParaRPr kumimoji="1"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dirty="0">
                <a:latin typeface="HG丸ｺﾞｼｯｸM-PRO" panose="020F0600000000000000" pitchFamily="50" charset="-128"/>
                <a:ea typeface="HG丸ｺﾞｼｯｸM-PRO" panose="020F0600000000000000" pitchFamily="50" charset="-128"/>
              </a:rPr>
              <a:t>高齢者に対する著しい暴言又は著しく拒絶的な対応その他の高齢者に著しい心理的外傷を与える言動を行うこと。</a:t>
            </a:r>
          </a:p>
          <a:p>
            <a:pPr marL="0" indent="0">
              <a:buNone/>
            </a:pPr>
            <a:r>
              <a:rPr lang="ja-JP" altLang="en-US" sz="2400" dirty="0">
                <a:latin typeface="HG丸ｺﾞｼｯｸM-PRO" panose="020F0600000000000000" pitchFamily="50" charset="-128"/>
                <a:ea typeface="HG丸ｺﾞｼｯｸM-PRO" panose="020F0600000000000000" pitchFamily="50" charset="-128"/>
              </a:rPr>
              <a:t>４</a:t>
            </a:r>
            <a:r>
              <a:rPr kumimoji="1" lang="en-US" altLang="ja-JP" sz="2400" dirty="0">
                <a:latin typeface="HG丸ｺﾞｼｯｸM-PRO" panose="020F0600000000000000" pitchFamily="50" charset="-128"/>
                <a:ea typeface="HG丸ｺﾞｼｯｸM-PRO" panose="020F0600000000000000" pitchFamily="50" charset="-128"/>
              </a:rPr>
              <a:t> </a:t>
            </a:r>
            <a:r>
              <a:rPr kumimoji="1" lang="ja-JP" altLang="en-US" sz="2400" dirty="0">
                <a:latin typeface="HG丸ｺﾞｼｯｸM-PRO" panose="020F0600000000000000" pitchFamily="50" charset="-128"/>
                <a:ea typeface="HG丸ｺﾞｼｯｸM-PRO" panose="020F0600000000000000" pitchFamily="50" charset="-128"/>
              </a:rPr>
              <a:t>性的虐待</a:t>
            </a:r>
            <a:endParaRPr kumimoji="1"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kumimoji="1" lang="ja-JP" altLang="en-US" dirty="0">
                <a:latin typeface="HG丸ｺﾞｼｯｸM-PRO" panose="020F0600000000000000" pitchFamily="50" charset="-128"/>
                <a:ea typeface="HG丸ｺﾞｼｯｸM-PRO" panose="020F0600000000000000" pitchFamily="50" charset="-128"/>
              </a:rPr>
              <a:t>高齢者にわいせつな行為をすること又は高齢者をしてわいせつな行為をさせること。</a:t>
            </a:r>
          </a:p>
          <a:p>
            <a:pPr marL="0" indent="0">
              <a:buNone/>
            </a:pPr>
            <a:r>
              <a:rPr lang="ja-JP" altLang="en-US" sz="2400" dirty="0">
                <a:latin typeface="HG丸ｺﾞｼｯｸM-PRO" panose="020F0600000000000000" pitchFamily="50" charset="-128"/>
                <a:ea typeface="HG丸ｺﾞｼｯｸM-PRO" panose="020F0600000000000000" pitchFamily="50" charset="-128"/>
              </a:rPr>
              <a:t>５</a:t>
            </a:r>
            <a:r>
              <a:rPr kumimoji="1" lang="en-US" altLang="ja-JP" sz="2400" dirty="0">
                <a:latin typeface="HG丸ｺﾞｼｯｸM-PRO" panose="020F0600000000000000" pitchFamily="50" charset="-128"/>
                <a:ea typeface="HG丸ｺﾞｼｯｸM-PRO" panose="020F0600000000000000" pitchFamily="50" charset="-128"/>
              </a:rPr>
              <a:t> </a:t>
            </a:r>
            <a:r>
              <a:rPr kumimoji="1" lang="ja-JP" altLang="en-US" sz="2400" dirty="0">
                <a:latin typeface="HG丸ｺﾞｼｯｸM-PRO" panose="020F0600000000000000" pitchFamily="50" charset="-128"/>
                <a:ea typeface="HG丸ｺﾞｼｯｸM-PRO" panose="020F0600000000000000" pitchFamily="50" charset="-128"/>
              </a:rPr>
              <a:t>経済的虐待</a:t>
            </a:r>
            <a:endParaRPr kumimoji="1" lang="en-US" altLang="ja-JP" sz="24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養護者又は高齢者の親族が当該高齢者の財産を不当に処分することその他当該高齢者から不当に財産上の利益を得ること。</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11951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C2B4B2-4486-7697-4E30-EAF9060D9B5D}"/>
              </a:ext>
            </a:extLst>
          </p:cNvPr>
          <p:cNvSpPr>
            <a:spLocks noGrp="1"/>
          </p:cNvSpPr>
          <p:nvPr>
            <p:ph type="title"/>
          </p:nvPr>
        </p:nvSpPr>
        <p:spPr>
          <a:xfrm>
            <a:off x="1069848" y="484632"/>
            <a:ext cx="10058400" cy="858975"/>
          </a:xfrm>
        </p:spPr>
        <p:txBody>
          <a:bodyPr>
            <a:normAutofit/>
          </a:bodyPr>
          <a:lstStyle/>
          <a:p>
            <a:r>
              <a:rPr kumimoji="1" lang="ja-JP" altLang="en-US" sz="3600" dirty="0">
                <a:latin typeface="HG丸ｺﾞｼｯｸM-PRO" panose="020F0600000000000000" pitchFamily="50" charset="-128"/>
                <a:ea typeface="HG丸ｺﾞｼｯｸM-PRO" panose="020F0600000000000000" pitchFamily="50" charset="-128"/>
              </a:rPr>
              <a:t>高齢者虐待防止法</a:t>
            </a:r>
          </a:p>
        </p:txBody>
      </p:sp>
      <p:sp>
        <p:nvSpPr>
          <p:cNvPr id="3" name="AutoShape 3">
            <a:extLst>
              <a:ext uri="{FF2B5EF4-FFF2-40B4-BE49-F238E27FC236}">
                <a16:creationId xmlns:a16="http://schemas.microsoft.com/office/drawing/2014/main" id="{207535E5-032B-DC81-D0A2-C2D3D662DD2E}"/>
              </a:ext>
            </a:extLst>
          </p:cNvPr>
          <p:cNvSpPr>
            <a:spLocks noChangeArrowheads="1"/>
          </p:cNvSpPr>
          <p:nvPr/>
        </p:nvSpPr>
        <p:spPr bwMode="auto">
          <a:xfrm>
            <a:off x="1278729" y="2948792"/>
            <a:ext cx="3386137" cy="2938463"/>
          </a:xfrm>
          <a:prstGeom prst="triangle">
            <a:avLst>
              <a:gd name="adj" fmla="val 50000"/>
            </a:avLst>
          </a:prstGeom>
          <a:solidFill>
            <a:schemeClr val="accent4">
              <a:lumMod val="20000"/>
              <a:lumOff val="80000"/>
            </a:schemeClr>
          </a:solidFill>
          <a:ln w="57150">
            <a:solidFill>
              <a:srgbClr val="7030A0"/>
            </a:solidFill>
            <a:miter lim="800000"/>
            <a:headEnd/>
            <a:tailEnd/>
          </a:ln>
        </p:spPr>
        <p:txBody>
          <a:bodyPr lIns="74295" tIns="8890" rIns="74295" bIns="8890"/>
          <a:lstStyle/>
          <a:p>
            <a:endParaRPr lang="ja-JP" altLang="ja-JP" sz="2400" dirty="0">
              <a:latin typeface="Times New Roman" pitchFamily="18" charset="0"/>
            </a:endParaRPr>
          </a:p>
        </p:txBody>
      </p:sp>
      <p:sp>
        <p:nvSpPr>
          <p:cNvPr id="5" name="AutoShape 4">
            <a:extLst>
              <a:ext uri="{FF2B5EF4-FFF2-40B4-BE49-F238E27FC236}">
                <a16:creationId xmlns:a16="http://schemas.microsoft.com/office/drawing/2014/main" id="{05DB7BEC-6F90-6EDB-4107-3FDCC04C1F2F}"/>
              </a:ext>
            </a:extLst>
          </p:cNvPr>
          <p:cNvSpPr>
            <a:spLocks noChangeArrowheads="1"/>
          </p:cNvSpPr>
          <p:nvPr/>
        </p:nvSpPr>
        <p:spPr bwMode="auto">
          <a:xfrm>
            <a:off x="2408234" y="2939256"/>
            <a:ext cx="1127125" cy="979487"/>
          </a:xfrm>
          <a:prstGeom prst="triangle">
            <a:avLst>
              <a:gd name="adj" fmla="val 50000"/>
            </a:avLst>
          </a:prstGeom>
          <a:solidFill>
            <a:schemeClr val="accent4"/>
          </a:solidFill>
          <a:ln w="12700">
            <a:solidFill>
              <a:schemeClr val="tx1"/>
            </a:solidFill>
            <a:miter lim="800000"/>
            <a:headEnd/>
            <a:tailEnd/>
          </a:ln>
        </p:spPr>
        <p:txBody>
          <a:bodyPr lIns="74295" tIns="8890" rIns="74295" bIns="8890"/>
          <a:lstStyle/>
          <a:p>
            <a:endParaRPr lang="ja-JP" altLang="ja-JP" sz="2400">
              <a:latin typeface="Times New Roman" pitchFamily="18" charset="0"/>
            </a:endParaRPr>
          </a:p>
        </p:txBody>
      </p:sp>
      <p:sp>
        <p:nvSpPr>
          <p:cNvPr id="6" name="角丸四角形 1">
            <a:extLst>
              <a:ext uri="{FF2B5EF4-FFF2-40B4-BE49-F238E27FC236}">
                <a16:creationId xmlns:a16="http://schemas.microsoft.com/office/drawing/2014/main" id="{B226DFD2-456A-BB01-3923-92D2DE11F0CC}"/>
              </a:ext>
            </a:extLst>
          </p:cNvPr>
          <p:cNvSpPr>
            <a:spLocks noGrp="1"/>
          </p:cNvSpPr>
          <p:nvPr>
            <p:ph idx="1"/>
          </p:nvPr>
        </p:nvSpPr>
        <p:spPr>
          <a:xfrm>
            <a:off x="5591175" y="1893888"/>
            <a:ext cx="6305355" cy="3659187"/>
          </a:xfrm>
          <a:prstGeom prst="roundRect">
            <a:avLst>
              <a:gd name="adj" fmla="val 17826"/>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indent="0">
              <a:buNone/>
              <a:defRPr/>
            </a:pPr>
            <a:r>
              <a:rPr lang="ja-JP" altLang="en-US" sz="2800" b="1" dirty="0">
                <a:solidFill>
                  <a:schemeClr val="tx1"/>
                </a:solidFill>
                <a:latin typeface="HG丸ｺﾞｼｯｸM-PRO" pitchFamily="50" charset="-128"/>
                <a:ea typeface="HG丸ｺﾞｼｯｸM-PRO" pitchFamily="50" charset="-128"/>
              </a:rPr>
              <a:t>虐待者</a:t>
            </a:r>
            <a:r>
              <a:rPr lang="ja-JP" altLang="ja-JP" sz="2800" b="1" dirty="0">
                <a:solidFill>
                  <a:schemeClr val="tx1"/>
                </a:solidFill>
                <a:latin typeface="HG丸ｺﾞｼｯｸM-PRO" pitchFamily="50" charset="-128"/>
                <a:ea typeface="HG丸ｺﾞｼｯｸM-PRO" pitchFamily="50" charset="-128"/>
              </a:rPr>
              <a:t>の</a:t>
            </a:r>
            <a:r>
              <a:rPr lang="ja-JP" altLang="ja-JP" sz="2800" b="1" dirty="0">
                <a:solidFill>
                  <a:schemeClr val="accent4">
                    <a:lumMod val="60000"/>
                    <a:lumOff val="40000"/>
                  </a:schemeClr>
                </a:solidFill>
                <a:latin typeface="HG丸ｺﾞｼｯｸM-PRO" pitchFamily="50" charset="-128"/>
                <a:ea typeface="HG丸ｺﾞｼｯｸM-PRO" pitchFamily="50" charset="-128"/>
              </a:rPr>
              <a:t>自覚や意思は問わない</a:t>
            </a:r>
            <a:r>
              <a:rPr lang="ja-JP" altLang="ja-JP" sz="2800" b="1" dirty="0">
                <a:solidFill>
                  <a:schemeClr val="tx1"/>
                </a:solidFill>
                <a:latin typeface="HG丸ｺﾞｼｯｸM-PRO" pitchFamily="50" charset="-128"/>
                <a:ea typeface="HG丸ｺﾞｼｯｸM-PRO" pitchFamily="50" charset="-128"/>
              </a:rPr>
              <a:t>。</a:t>
            </a:r>
            <a:endParaRPr lang="en-US" altLang="ja-JP" sz="2800" b="1" dirty="0">
              <a:solidFill>
                <a:schemeClr val="tx1"/>
              </a:solidFill>
              <a:latin typeface="HG丸ｺﾞｼｯｸM-PRO" pitchFamily="50" charset="-128"/>
              <a:ea typeface="HG丸ｺﾞｼｯｸM-PRO" pitchFamily="50" charset="-128"/>
            </a:endParaRPr>
          </a:p>
          <a:p>
            <a:pPr marL="0" indent="0">
              <a:buNone/>
              <a:defRPr/>
            </a:pPr>
            <a:r>
              <a:rPr lang="ja-JP" altLang="ja-JP" sz="2800" b="1" dirty="0">
                <a:solidFill>
                  <a:schemeClr val="tx1"/>
                </a:solidFill>
                <a:latin typeface="HG丸ｺﾞｼｯｸM-PRO" pitchFamily="50" charset="-128"/>
                <a:ea typeface="HG丸ｺﾞｼｯｸM-PRO" pitchFamily="50" charset="-128"/>
              </a:rPr>
              <a:t>こだわりや偏った介護であっても、客観的事実で高齢者の権利侵害になることであれば「虐待」にあた</a:t>
            </a:r>
            <a:r>
              <a:rPr lang="ja-JP" altLang="en-US" sz="2800" b="1" dirty="0">
                <a:solidFill>
                  <a:schemeClr val="tx1"/>
                </a:solidFill>
                <a:latin typeface="HG丸ｺﾞｼｯｸM-PRO" pitchFamily="50" charset="-128"/>
                <a:ea typeface="HG丸ｺﾞｼｯｸM-PRO" pitchFamily="50" charset="-128"/>
              </a:rPr>
              <a:t>る</a:t>
            </a:r>
            <a:r>
              <a:rPr lang="ja-JP" altLang="ja-JP" sz="2800" b="1" dirty="0">
                <a:solidFill>
                  <a:schemeClr val="tx1"/>
                </a:solidFill>
                <a:latin typeface="HG丸ｺﾞｼｯｸM-PRO" pitchFamily="50" charset="-128"/>
                <a:ea typeface="HG丸ｺﾞｼｯｸM-PRO" pitchFamily="50" charset="-128"/>
              </a:rPr>
              <a:t>。</a:t>
            </a:r>
            <a:endParaRPr lang="ja-JP" altLang="en-US" sz="2800" b="1" dirty="0">
              <a:solidFill>
                <a:schemeClr val="tx1"/>
              </a:solidFill>
              <a:latin typeface="HG丸ｺﾞｼｯｸM-PRO" pitchFamily="50" charset="-128"/>
              <a:ea typeface="HG丸ｺﾞｼｯｸM-PRO" pitchFamily="50" charset="-128"/>
            </a:endParaRPr>
          </a:p>
        </p:txBody>
      </p:sp>
      <p:sp>
        <p:nvSpPr>
          <p:cNvPr id="7" name="AutoShape 6">
            <a:extLst>
              <a:ext uri="{FF2B5EF4-FFF2-40B4-BE49-F238E27FC236}">
                <a16:creationId xmlns:a16="http://schemas.microsoft.com/office/drawing/2014/main" id="{6DAFAC11-5EED-1902-9EDC-57F3F5F1CAE2}"/>
              </a:ext>
            </a:extLst>
          </p:cNvPr>
          <p:cNvSpPr>
            <a:spLocks noChangeArrowheads="1"/>
          </p:cNvSpPr>
          <p:nvPr/>
        </p:nvSpPr>
        <p:spPr bwMode="auto">
          <a:xfrm>
            <a:off x="245473" y="6070155"/>
            <a:ext cx="7920038" cy="606425"/>
          </a:xfrm>
          <a:prstGeom prst="wedgeRectCallout">
            <a:avLst>
              <a:gd name="adj1" fmla="val -17838"/>
              <a:gd name="adj2" fmla="val -38060"/>
            </a:avLst>
          </a:prstGeom>
          <a:ln>
            <a:headEnd/>
            <a:tailEnd/>
          </a:ln>
        </p:spPr>
        <p:style>
          <a:lnRef idx="1">
            <a:schemeClr val="accent4"/>
          </a:lnRef>
          <a:fillRef idx="2">
            <a:schemeClr val="accent4"/>
          </a:fillRef>
          <a:effectRef idx="1">
            <a:schemeClr val="accent4"/>
          </a:effectRef>
          <a:fontRef idx="minor">
            <a:schemeClr val="dk1"/>
          </a:fontRef>
        </p:style>
        <p:txBody>
          <a:bodyPr lIns="74295" tIns="8890" rIns="74295" bIns="8890" anchor="ctr"/>
          <a:lstStyle/>
          <a:p>
            <a:pPr algn="ctr">
              <a:defRPr/>
            </a:pPr>
            <a:r>
              <a:rPr lang="ja-JP" altLang="en-US" sz="2800" b="1" dirty="0">
                <a:solidFill>
                  <a:schemeClr val="tx1"/>
                </a:solidFill>
                <a:latin typeface="HG丸ｺﾞｼｯｸM-PRO" panose="020F0600000000000000" pitchFamily="50" charset="-128"/>
                <a:ea typeface="HG丸ｺﾞｼｯｸM-PRO" panose="020F0600000000000000" pitchFamily="50" charset="-128"/>
              </a:rPr>
              <a:t>高齢者虐待防止法が規定した「高齢者虐待」</a:t>
            </a:r>
          </a:p>
        </p:txBody>
      </p:sp>
      <p:sp>
        <p:nvSpPr>
          <p:cNvPr id="8" name="AutoShape 5">
            <a:extLst>
              <a:ext uri="{FF2B5EF4-FFF2-40B4-BE49-F238E27FC236}">
                <a16:creationId xmlns:a16="http://schemas.microsoft.com/office/drawing/2014/main" id="{FBD00606-3234-3376-BE4C-2BA642B11B89}"/>
              </a:ext>
            </a:extLst>
          </p:cNvPr>
          <p:cNvSpPr>
            <a:spLocks noChangeArrowheads="1"/>
          </p:cNvSpPr>
          <p:nvPr/>
        </p:nvSpPr>
        <p:spPr bwMode="auto">
          <a:xfrm>
            <a:off x="466725" y="1979735"/>
            <a:ext cx="4648200" cy="835025"/>
          </a:xfrm>
          <a:prstGeom prst="wedgeRectCallout">
            <a:avLst>
              <a:gd name="adj1" fmla="val 21657"/>
              <a:gd name="adj2" fmla="val 29074"/>
            </a:avLst>
          </a:prstGeom>
          <a:solidFill>
            <a:schemeClr val="accent4">
              <a:lumMod val="60000"/>
              <a:lumOff val="40000"/>
            </a:schemeClr>
          </a:solidFill>
          <a:ln>
            <a:headEnd/>
            <a:tailEnd/>
          </a:ln>
        </p:spPr>
        <p:style>
          <a:lnRef idx="2">
            <a:schemeClr val="accent1"/>
          </a:lnRef>
          <a:fillRef idx="1">
            <a:schemeClr val="lt1"/>
          </a:fillRef>
          <a:effectRef idx="0">
            <a:schemeClr val="accent1"/>
          </a:effectRef>
          <a:fontRef idx="minor">
            <a:schemeClr val="dk1"/>
          </a:fontRef>
        </p:style>
        <p:txBody>
          <a:bodyPr lIns="74295" tIns="8890" rIns="74295" bIns="8890"/>
          <a:lstStyle>
            <a:lvl1pPr eaLnBrk="0" hangingPunct="0">
              <a:defRPr kumimoji="1">
                <a:solidFill>
                  <a:schemeClr val="tx1"/>
                </a:solidFill>
                <a:latin typeface="Garamond" pitchFamily="18" charset="0"/>
                <a:ea typeface="ＭＳ Ｐゴシック" pitchFamily="50" charset="-128"/>
              </a:defRPr>
            </a:lvl1pPr>
            <a:lvl2pPr marL="742950" indent="-285750" eaLnBrk="0" hangingPunct="0">
              <a:defRPr kumimoji="1">
                <a:solidFill>
                  <a:schemeClr val="tx1"/>
                </a:solidFill>
                <a:latin typeface="Garamond" pitchFamily="18" charset="0"/>
                <a:ea typeface="ＭＳ Ｐゴシック" pitchFamily="50" charset="-128"/>
              </a:defRPr>
            </a:lvl2pPr>
            <a:lvl3pPr marL="1143000" indent="-228600" eaLnBrk="0" hangingPunct="0">
              <a:defRPr kumimoji="1">
                <a:solidFill>
                  <a:schemeClr val="tx1"/>
                </a:solidFill>
                <a:latin typeface="Garamond" pitchFamily="18" charset="0"/>
                <a:ea typeface="ＭＳ Ｐゴシック" pitchFamily="50" charset="-128"/>
              </a:defRPr>
            </a:lvl3pPr>
            <a:lvl4pPr marL="1600200" indent="-228600" eaLnBrk="0" hangingPunct="0">
              <a:defRPr kumimoji="1">
                <a:solidFill>
                  <a:schemeClr val="tx1"/>
                </a:solidFill>
                <a:latin typeface="Garamond" pitchFamily="18" charset="0"/>
                <a:ea typeface="ＭＳ Ｐゴシック" pitchFamily="50" charset="-128"/>
              </a:defRPr>
            </a:lvl4pPr>
            <a:lvl5pPr marL="2057400" indent="-228600" eaLnBrk="0" hangingPunct="0">
              <a:defRPr kumimoji="1">
                <a:solidFill>
                  <a:schemeClr val="tx1"/>
                </a:solidFill>
                <a:latin typeface="Garamond"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Garamond"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Garamond"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Garamond"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Garamond" pitchFamily="18" charset="0"/>
                <a:ea typeface="ＭＳ Ｐゴシック" pitchFamily="50" charset="-128"/>
              </a:defRPr>
            </a:lvl9pPr>
          </a:lstStyle>
          <a:p>
            <a:pPr algn="ctr" eaLnBrk="1" hangingPunct="1">
              <a:defRPr/>
            </a:pPr>
            <a:r>
              <a:rPr lang="ja-JP" altLang="en-US" sz="2400" b="1" dirty="0">
                <a:solidFill>
                  <a:schemeClr val="bg1"/>
                </a:solidFill>
                <a:latin typeface="ＭＳ Ｐゴシック" pitchFamily="50" charset="-128"/>
                <a:ea typeface="HG丸ｺﾞｼｯｸM-PRO" pitchFamily="50" charset="-128"/>
              </a:rPr>
              <a:t>一般的にイメージされる虐待</a:t>
            </a:r>
            <a:endParaRPr lang="en-US" altLang="ja-JP" sz="2400" b="1" dirty="0">
              <a:solidFill>
                <a:schemeClr val="bg1"/>
              </a:solidFill>
              <a:latin typeface="ＭＳ Ｐゴシック" pitchFamily="50" charset="-128"/>
              <a:ea typeface="HG丸ｺﾞｼｯｸM-PRO" pitchFamily="50" charset="-128"/>
            </a:endParaRPr>
          </a:p>
          <a:p>
            <a:pPr algn="ctr" eaLnBrk="1" hangingPunct="1">
              <a:defRPr/>
            </a:pPr>
            <a:r>
              <a:rPr lang="ja-JP" altLang="en-US" sz="2400" b="1" dirty="0">
                <a:solidFill>
                  <a:schemeClr val="bg1"/>
                </a:solidFill>
                <a:latin typeface="ＭＳ Ｐゴシック" pitchFamily="50" charset="-128"/>
                <a:ea typeface="HG丸ｺﾞｼｯｸM-PRO" pitchFamily="50" charset="-128"/>
              </a:rPr>
              <a:t>（メディア報道等）</a:t>
            </a:r>
            <a:endParaRPr lang="en-US" altLang="ja-JP" sz="2400" b="1" dirty="0">
              <a:solidFill>
                <a:schemeClr val="bg1"/>
              </a:solidFill>
              <a:latin typeface="Times New Roman" pitchFamily="18" charset="0"/>
              <a:ea typeface="HG丸ｺﾞｼｯｸM-PRO" pitchFamily="50" charset="-128"/>
            </a:endParaRPr>
          </a:p>
        </p:txBody>
      </p:sp>
    </p:spTree>
    <p:extLst>
      <p:ext uri="{BB962C8B-B14F-4D97-AF65-F5344CB8AC3E}">
        <p14:creationId xmlns:p14="http://schemas.microsoft.com/office/powerpoint/2010/main" val="264121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1D28F41E-4424-6708-8D4E-E78E968159BE}"/>
              </a:ext>
            </a:extLst>
          </p:cNvPr>
          <p:cNvGraphicFramePr>
            <a:graphicFrameLocks noGrp="1"/>
          </p:cNvGraphicFramePr>
          <p:nvPr>
            <p:extLst>
              <p:ext uri="{D42A27DB-BD31-4B8C-83A1-F6EECF244321}">
                <p14:modId xmlns:p14="http://schemas.microsoft.com/office/powerpoint/2010/main" val="2565094337"/>
              </p:ext>
            </p:extLst>
          </p:nvPr>
        </p:nvGraphicFramePr>
        <p:xfrm>
          <a:off x="254000" y="2665708"/>
          <a:ext cx="11684001" cy="3785891"/>
        </p:xfrm>
        <a:graphic>
          <a:graphicData uri="http://schemas.openxmlformats.org/drawingml/2006/table">
            <a:tbl>
              <a:tblPr firstRow="1" bandRow="1">
                <a:tableStyleId>{5C22544A-7EE6-4342-B048-85BDC9FD1C3A}</a:tableStyleId>
              </a:tblPr>
              <a:tblGrid>
                <a:gridCol w="602995">
                  <a:extLst>
                    <a:ext uri="{9D8B030D-6E8A-4147-A177-3AD203B41FA5}">
                      <a16:colId xmlns:a16="http://schemas.microsoft.com/office/drawing/2014/main" val="20000"/>
                    </a:ext>
                  </a:extLst>
                </a:gridCol>
                <a:gridCol w="646674">
                  <a:extLst>
                    <a:ext uri="{9D8B030D-6E8A-4147-A177-3AD203B41FA5}">
                      <a16:colId xmlns:a16="http://schemas.microsoft.com/office/drawing/2014/main" val="20001"/>
                    </a:ext>
                  </a:extLst>
                </a:gridCol>
                <a:gridCol w="667000">
                  <a:extLst>
                    <a:ext uri="{9D8B030D-6E8A-4147-A177-3AD203B41FA5}">
                      <a16:colId xmlns:a16="http://schemas.microsoft.com/office/drawing/2014/main" val="20002"/>
                    </a:ext>
                  </a:extLst>
                </a:gridCol>
                <a:gridCol w="682333">
                  <a:extLst>
                    <a:ext uri="{9D8B030D-6E8A-4147-A177-3AD203B41FA5}">
                      <a16:colId xmlns:a16="http://schemas.microsoft.com/office/drawing/2014/main" val="20003"/>
                    </a:ext>
                  </a:extLst>
                </a:gridCol>
                <a:gridCol w="682333">
                  <a:extLst>
                    <a:ext uri="{9D8B030D-6E8A-4147-A177-3AD203B41FA5}">
                      <a16:colId xmlns:a16="http://schemas.microsoft.com/office/drawing/2014/main" val="20004"/>
                    </a:ext>
                  </a:extLst>
                </a:gridCol>
                <a:gridCol w="689999">
                  <a:extLst>
                    <a:ext uri="{9D8B030D-6E8A-4147-A177-3AD203B41FA5}">
                      <a16:colId xmlns:a16="http://schemas.microsoft.com/office/drawing/2014/main" val="20005"/>
                    </a:ext>
                  </a:extLst>
                </a:gridCol>
                <a:gridCol w="689999">
                  <a:extLst>
                    <a:ext uri="{9D8B030D-6E8A-4147-A177-3AD203B41FA5}">
                      <a16:colId xmlns:a16="http://schemas.microsoft.com/office/drawing/2014/main" val="20006"/>
                    </a:ext>
                  </a:extLst>
                </a:gridCol>
                <a:gridCol w="674664">
                  <a:extLst>
                    <a:ext uri="{9D8B030D-6E8A-4147-A177-3AD203B41FA5}">
                      <a16:colId xmlns:a16="http://schemas.microsoft.com/office/drawing/2014/main" val="20007"/>
                    </a:ext>
                  </a:extLst>
                </a:gridCol>
                <a:gridCol w="682333">
                  <a:extLst>
                    <a:ext uri="{9D8B030D-6E8A-4147-A177-3AD203B41FA5}">
                      <a16:colId xmlns:a16="http://schemas.microsoft.com/office/drawing/2014/main" val="20008"/>
                    </a:ext>
                  </a:extLst>
                </a:gridCol>
                <a:gridCol w="713001">
                  <a:extLst>
                    <a:ext uri="{9D8B030D-6E8A-4147-A177-3AD203B41FA5}">
                      <a16:colId xmlns:a16="http://schemas.microsoft.com/office/drawing/2014/main" val="20009"/>
                    </a:ext>
                  </a:extLst>
                </a:gridCol>
                <a:gridCol w="713001">
                  <a:extLst>
                    <a:ext uri="{9D8B030D-6E8A-4147-A177-3AD203B41FA5}">
                      <a16:colId xmlns:a16="http://schemas.microsoft.com/office/drawing/2014/main" val="2451316930"/>
                    </a:ext>
                  </a:extLst>
                </a:gridCol>
                <a:gridCol w="713001">
                  <a:extLst>
                    <a:ext uri="{9D8B030D-6E8A-4147-A177-3AD203B41FA5}">
                      <a16:colId xmlns:a16="http://schemas.microsoft.com/office/drawing/2014/main" val="719447854"/>
                    </a:ext>
                  </a:extLst>
                </a:gridCol>
                <a:gridCol w="713001">
                  <a:extLst>
                    <a:ext uri="{9D8B030D-6E8A-4147-A177-3AD203B41FA5}">
                      <a16:colId xmlns:a16="http://schemas.microsoft.com/office/drawing/2014/main" val="2239619731"/>
                    </a:ext>
                  </a:extLst>
                </a:gridCol>
                <a:gridCol w="713001">
                  <a:extLst>
                    <a:ext uri="{9D8B030D-6E8A-4147-A177-3AD203B41FA5}">
                      <a16:colId xmlns:a16="http://schemas.microsoft.com/office/drawing/2014/main" val="1161701993"/>
                    </a:ext>
                  </a:extLst>
                </a:gridCol>
                <a:gridCol w="713001">
                  <a:extLst>
                    <a:ext uri="{9D8B030D-6E8A-4147-A177-3AD203B41FA5}">
                      <a16:colId xmlns:a16="http://schemas.microsoft.com/office/drawing/2014/main" val="432888056"/>
                    </a:ext>
                  </a:extLst>
                </a:gridCol>
                <a:gridCol w="713001">
                  <a:extLst>
                    <a:ext uri="{9D8B030D-6E8A-4147-A177-3AD203B41FA5}">
                      <a16:colId xmlns:a16="http://schemas.microsoft.com/office/drawing/2014/main" val="2582567183"/>
                    </a:ext>
                  </a:extLst>
                </a:gridCol>
                <a:gridCol w="674664">
                  <a:extLst>
                    <a:ext uri="{9D8B030D-6E8A-4147-A177-3AD203B41FA5}">
                      <a16:colId xmlns:a16="http://schemas.microsoft.com/office/drawing/2014/main" val="20010"/>
                    </a:ext>
                  </a:extLst>
                </a:gridCol>
              </a:tblGrid>
              <a:tr h="1173231">
                <a:tc>
                  <a:txBody>
                    <a:bodyPr/>
                    <a:lstStyle/>
                    <a:p>
                      <a:r>
                        <a:rPr kumimoji="1" lang="ja-JP" altLang="en-US" sz="1200" dirty="0">
                          <a:latin typeface="HG丸ｺﾞｼｯｸM-PRO" panose="020F0600000000000000" pitchFamily="50" charset="-128"/>
                          <a:ea typeface="HG丸ｺﾞｼｯｸM-PRO" panose="020F0600000000000000" pitchFamily="50" charset="-128"/>
                        </a:rPr>
                        <a:t>年度</a:t>
                      </a:r>
                    </a:p>
                  </a:txBody>
                  <a:tcPr marL="91432" marR="91432" marT="45709" marB="45709" anchor="ctr">
                    <a:solidFill>
                      <a:schemeClr val="accent2"/>
                    </a:solidFill>
                  </a:tcP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１８</a:t>
                      </a:r>
                    </a:p>
                  </a:txBody>
                  <a:tcPr marL="91432" marR="91432" marT="45709" marB="45709" anchor="ctr">
                    <a:solidFill>
                      <a:schemeClr val="accent2"/>
                    </a:solidFill>
                  </a:tcP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１９</a:t>
                      </a:r>
                    </a:p>
                  </a:txBody>
                  <a:tcPr marL="91432" marR="91432" marT="45709" marB="45709" anchor="ctr">
                    <a:solidFill>
                      <a:schemeClr val="accent2"/>
                    </a:solidFill>
                  </a:tcP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２０</a:t>
                      </a:r>
                    </a:p>
                  </a:txBody>
                  <a:tcPr marL="91432" marR="91432" marT="45709" marB="45709" anchor="ctr">
                    <a:solidFill>
                      <a:schemeClr val="accent2"/>
                    </a:solidFill>
                  </a:tcP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２１</a:t>
                      </a:r>
                    </a:p>
                  </a:txBody>
                  <a:tcPr marL="91432" marR="91432" marT="45709" marB="45709" anchor="ctr">
                    <a:solidFill>
                      <a:schemeClr val="accent2"/>
                    </a:solidFill>
                  </a:tcP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２２</a:t>
                      </a:r>
                    </a:p>
                  </a:txBody>
                  <a:tcPr marL="91432" marR="91432" marT="45709" marB="45709" anchor="ctr">
                    <a:solidFill>
                      <a:schemeClr val="accent2"/>
                    </a:solidFill>
                  </a:tcP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２３</a:t>
                      </a:r>
                    </a:p>
                  </a:txBody>
                  <a:tcPr marL="91432" marR="91432" marT="45709" marB="45709" anchor="ctr">
                    <a:solidFill>
                      <a:schemeClr val="accent2"/>
                    </a:solidFill>
                  </a:tcP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２４</a:t>
                      </a:r>
                    </a:p>
                  </a:txBody>
                  <a:tcPr marL="91432" marR="91432" marT="45709" marB="45709" anchor="ctr">
                    <a:solidFill>
                      <a:schemeClr val="accent2"/>
                    </a:solidFill>
                  </a:tcPr>
                </a:tc>
                <a:tc>
                  <a:txBody>
                    <a:bodyPr/>
                    <a:lstStyle/>
                    <a:p>
                      <a:pPr algn="ctr"/>
                      <a:r>
                        <a:rPr kumimoji="1" lang="ja-JP" altLang="en-US" sz="1200" b="1" u="none" dirty="0">
                          <a:solidFill>
                            <a:schemeClr val="bg1"/>
                          </a:solidFill>
                          <a:latin typeface="HG丸ｺﾞｼｯｸM-PRO" panose="020F0600000000000000" pitchFamily="50" charset="-128"/>
                          <a:ea typeface="HG丸ｺﾞｼｯｸM-PRO" panose="020F0600000000000000" pitchFamily="50" charset="-128"/>
                        </a:rPr>
                        <a:t>２５</a:t>
                      </a:r>
                    </a:p>
                  </a:txBody>
                  <a:tcPr marL="91432" marR="91432" marT="45709" marB="45709" anchor="ctr">
                    <a:solidFill>
                      <a:schemeClr val="accent2"/>
                    </a:solidFill>
                  </a:tcPr>
                </a:tc>
                <a:tc>
                  <a:txBody>
                    <a:bodyPr/>
                    <a:lstStyle/>
                    <a:p>
                      <a:pPr algn="ctr"/>
                      <a:r>
                        <a:rPr kumimoji="1" lang="ja-JP" altLang="en-US" sz="1200" b="1" u="none" dirty="0">
                          <a:solidFill>
                            <a:schemeClr val="bg1"/>
                          </a:solidFill>
                          <a:latin typeface="HG丸ｺﾞｼｯｸM-PRO" panose="020F0600000000000000" pitchFamily="50" charset="-128"/>
                          <a:ea typeface="HG丸ｺﾞｼｯｸM-PRO" panose="020F0600000000000000" pitchFamily="50" charset="-128"/>
                        </a:rPr>
                        <a:t>２６</a:t>
                      </a:r>
                    </a:p>
                  </a:txBody>
                  <a:tcPr marL="91432" marR="91432" marT="45709" marB="45709" anchor="ctr">
                    <a:solidFill>
                      <a:schemeClr val="accent2"/>
                    </a:solidFill>
                  </a:tcPr>
                </a:tc>
                <a:tc>
                  <a:txBody>
                    <a:bodyPr/>
                    <a:lstStyle/>
                    <a:p>
                      <a:pPr algn="ctr"/>
                      <a:r>
                        <a:rPr kumimoji="1" lang="ja-JP" altLang="en-US" sz="1200" b="1" u="none" dirty="0">
                          <a:solidFill>
                            <a:schemeClr val="bg1"/>
                          </a:solidFill>
                          <a:latin typeface="HG丸ｺﾞｼｯｸM-PRO" panose="020F0600000000000000" pitchFamily="50" charset="-128"/>
                          <a:ea typeface="HG丸ｺﾞｼｯｸM-PRO" panose="020F0600000000000000" pitchFamily="50" charset="-128"/>
                        </a:rPr>
                        <a:t>２７</a:t>
                      </a:r>
                    </a:p>
                  </a:txBody>
                  <a:tcPr marL="91432" marR="91432" marT="45709" marB="45709" anchor="ctr">
                    <a:solidFill>
                      <a:schemeClr val="accent2"/>
                    </a:solidFill>
                  </a:tcPr>
                </a:tc>
                <a:tc>
                  <a:txBody>
                    <a:bodyPr/>
                    <a:lstStyle/>
                    <a:p>
                      <a:pPr algn="ctr"/>
                      <a:r>
                        <a:rPr kumimoji="1" lang="ja-JP" altLang="en-US" sz="1200" b="1" u="none" dirty="0">
                          <a:solidFill>
                            <a:schemeClr val="bg1"/>
                          </a:solidFill>
                          <a:latin typeface="HG丸ｺﾞｼｯｸM-PRO" panose="020F0600000000000000" pitchFamily="50" charset="-128"/>
                          <a:ea typeface="HG丸ｺﾞｼｯｸM-PRO" panose="020F0600000000000000" pitchFamily="50" charset="-128"/>
                        </a:rPr>
                        <a:t>２８</a:t>
                      </a:r>
                    </a:p>
                  </a:txBody>
                  <a:tcPr marL="91432" marR="91432" marT="45709" marB="45709" anchor="ctr">
                    <a:solidFill>
                      <a:schemeClr val="accent2"/>
                    </a:solidFill>
                  </a:tcPr>
                </a:tc>
                <a:tc>
                  <a:txBody>
                    <a:bodyPr/>
                    <a:lstStyle/>
                    <a:p>
                      <a:pPr algn="ctr"/>
                      <a:r>
                        <a:rPr kumimoji="1" lang="ja-JP" altLang="en-US" sz="1200" b="1" u="none" dirty="0">
                          <a:solidFill>
                            <a:schemeClr val="bg1"/>
                          </a:solidFill>
                          <a:latin typeface="HG丸ｺﾞｼｯｸM-PRO" panose="020F0600000000000000" pitchFamily="50" charset="-128"/>
                          <a:ea typeface="HG丸ｺﾞｼｯｸM-PRO" panose="020F0600000000000000" pitchFamily="50" charset="-128"/>
                        </a:rPr>
                        <a:t>２９</a:t>
                      </a:r>
                    </a:p>
                  </a:txBody>
                  <a:tcPr marL="91432" marR="91432" marT="45709" marB="45709" anchor="ctr">
                    <a:solidFill>
                      <a:schemeClr val="accent2"/>
                    </a:solidFill>
                  </a:tcPr>
                </a:tc>
                <a:tc>
                  <a:txBody>
                    <a:bodyPr/>
                    <a:lstStyle/>
                    <a:p>
                      <a:pPr algn="ctr"/>
                      <a:r>
                        <a:rPr kumimoji="1" lang="ja-JP" altLang="en-US" sz="1200" b="1" u="none" dirty="0">
                          <a:solidFill>
                            <a:schemeClr val="bg1"/>
                          </a:solidFill>
                          <a:latin typeface="HG丸ｺﾞｼｯｸM-PRO" panose="020F0600000000000000" pitchFamily="50" charset="-128"/>
                          <a:ea typeface="HG丸ｺﾞｼｯｸM-PRO" panose="020F0600000000000000" pitchFamily="50" charset="-128"/>
                        </a:rPr>
                        <a:t>３０</a:t>
                      </a:r>
                    </a:p>
                  </a:txBody>
                  <a:tcPr marL="91432" marR="91432" marT="45709" marB="45709" anchor="ctr">
                    <a:solidFill>
                      <a:schemeClr val="accent2"/>
                    </a:solidFill>
                  </a:tcPr>
                </a:tc>
                <a:tc>
                  <a:txBody>
                    <a:bodyPr/>
                    <a:lstStyle/>
                    <a:p>
                      <a:pPr algn="ctr"/>
                      <a:r>
                        <a:rPr kumimoji="1" lang="ja-JP" altLang="en-US" sz="1200" b="1" u="none" dirty="0">
                          <a:solidFill>
                            <a:schemeClr val="bg1"/>
                          </a:solidFill>
                          <a:latin typeface="HG丸ｺﾞｼｯｸM-PRO" panose="020F0600000000000000" pitchFamily="50" charset="-128"/>
                          <a:ea typeface="HG丸ｺﾞｼｯｸM-PRO" panose="020F0600000000000000" pitchFamily="50" charset="-128"/>
                        </a:rPr>
                        <a:t>１</a:t>
                      </a:r>
                    </a:p>
                  </a:txBody>
                  <a:tcPr marL="91432" marR="91432" marT="45709" marB="45709" anchor="ctr">
                    <a:solidFill>
                      <a:schemeClr val="accent2"/>
                    </a:solidFill>
                  </a:tcPr>
                </a:tc>
                <a:tc>
                  <a:txBody>
                    <a:bodyPr/>
                    <a:lstStyle/>
                    <a:p>
                      <a:pPr algn="ctr"/>
                      <a:r>
                        <a:rPr kumimoji="1" lang="ja-JP" altLang="en-US" sz="1200" b="1" u="none" dirty="0">
                          <a:solidFill>
                            <a:schemeClr val="bg1"/>
                          </a:solidFill>
                          <a:latin typeface="HG丸ｺﾞｼｯｸM-PRO" panose="020F0600000000000000" pitchFamily="50" charset="-128"/>
                          <a:ea typeface="HG丸ｺﾞｼｯｸM-PRO" panose="020F0600000000000000" pitchFamily="50" charset="-128"/>
                        </a:rPr>
                        <a:t>２</a:t>
                      </a:r>
                    </a:p>
                  </a:txBody>
                  <a:tcPr marL="91432" marR="91432" marT="45709" marB="45709" anchor="ctr">
                    <a:solidFill>
                      <a:schemeClr val="accent2"/>
                    </a:solidFill>
                  </a:tcPr>
                </a:tc>
                <a:tc>
                  <a:txBody>
                    <a:bodyPr/>
                    <a:lstStyle/>
                    <a:p>
                      <a:pPr algn="ctr"/>
                      <a:r>
                        <a:rPr kumimoji="1" lang="ja-JP" altLang="en-US" sz="1200" b="0" u="none" dirty="0">
                          <a:solidFill>
                            <a:schemeClr val="bg1"/>
                          </a:solidFill>
                          <a:latin typeface="HG丸ｺﾞｼｯｸM-PRO" panose="020F0600000000000000" pitchFamily="50" charset="-128"/>
                          <a:ea typeface="HG丸ｺﾞｼｯｸM-PRO" panose="020F0600000000000000" pitchFamily="50" charset="-128"/>
                        </a:rPr>
                        <a:t>３</a:t>
                      </a:r>
                    </a:p>
                  </a:txBody>
                  <a:tcPr marL="91432" marR="91432" marT="45709" marB="45709" anchor="ctr">
                    <a:solidFill>
                      <a:schemeClr val="accent2"/>
                    </a:solidFill>
                  </a:tcPr>
                </a:tc>
                <a:extLst>
                  <a:ext uri="{0D108BD9-81ED-4DB2-BD59-A6C34878D82A}">
                    <a16:rowId xmlns:a16="http://schemas.microsoft.com/office/drawing/2014/main" val="10000"/>
                  </a:ext>
                </a:extLst>
              </a:tr>
              <a:tr h="1306330">
                <a:tc>
                  <a:txBody>
                    <a:bodyPr/>
                    <a:lstStyle/>
                    <a:p>
                      <a:r>
                        <a:rPr kumimoji="1" lang="ja-JP" altLang="en-US" sz="1200" dirty="0">
                          <a:latin typeface="HG丸ｺﾞｼｯｸM-PRO" panose="020F0600000000000000" pitchFamily="50" charset="-128"/>
                          <a:ea typeface="HG丸ｺﾞｼｯｸM-PRO" panose="020F0600000000000000" pitchFamily="50" charset="-128"/>
                        </a:rPr>
                        <a:t>相談</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通報</a:t>
                      </a:r>
                      <a:endParaRPr kumimoji="1" lang="en-US" altLang="ja-JP" sz="1200" dirty="0">
                        <a:latin typeface="HG丸ｺﾞｼｯｸM-PRO" panose="020F0600000000000000" pitchFamily="50" charset="-128"/>
                        <a:ea typeface="HG丸ｺﾞｼｯｸM-PRO" panose="020F0600000000000000" pitchFamily="50" charset="-128"/>
                      </a:endParaRP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２８３</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２９７</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３２５</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２９５</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４１７</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４０３</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３２１</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３０３</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３３３</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３７６</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３３３</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３１７</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４２８</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４３８</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４２０</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４３２</a:t>
                      </a:r>
                    </a:p>
                  </a:txBody>
                  <a:tcPr marL="91432" marR="91432" marT="45709" marB="45709" anchor="ctr"/>
                </a:tc>
                <a:extLst>
                  <a:ext uri="{0D108BD9-81ED-4DB2-BD59-A6C34878D82A}">
                    <a16:rowId xmlns:a16="http://schemas.microsoft.com/office/drawing/2014/main" val="10001"/>
                  </a:ext>
                </a:extLst>
              </a:tr>
              <a:tr h="1306330">
                <a:tc>
                  <a:txBody>
                    <a:bodyPr/>
                    <a:lstStyle/>
                    <a:p>
                      <a:r>
                        <a:rPr kumimoji="1" lang="ja-JP" altLang="en-US" sz="1200" dirty="0">
                          <a:latin typeface="HG丸ｺﾞｼｯｸM-PRO" panose="020F0600000000000000" pitchFamily="50" charset="-128"/>
                          <a:ea typeface="HG丸ｺﾞｼｯｸM-PRO" panose="020F0600000000000000" pitchFamily="50" charset="-128"/>
                        </a:rPr>
                        <a:t>虐待</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認定</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１６８</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１４６</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１６５</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１６５</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２３５</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２４３</a:t>
                      </a:r>
                    </a:p>
                  </a:txBody>
                  <a:tcPr marL="91432" marR="91432" marT="45709" marB="45709" anchor="ctr"/>
                </a:tc>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１８９</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１９２</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２０１</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１８７</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１７１</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１６６</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２４０</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２２２</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２２７</a:t>
                      </a:r>
                    </a:p>
                  </a:txBody>
                  <a:tcPr marL="91432" marR="91432" marT="45709" marB="45709" anchor="ctr"/>
                </a:tc>
                <a:tc>
                  <a:txBody>
                    <a:bodyPr/>
                    <a:lstStyle/>
                    <a:p>
                      <a:pPr algn="ctr"/>
                      <a:r>
                        <a:rPr kumimoji="1" lang="ja-JP" altLang="en-US" sz="1200" b="0" u="none" dirty="0">
                          <a:solidFill>
                            <a:schemeClr val="tx1"/>
                          </a:solidFill>
                          <a:latin typeface="HG丸ｺﾞｼｯｸM-PRO" panose="020F0600000000000000" pitchFamily="50" charset="-128"/>
                          <a:ea typeface="HG丸ｺﾞｼｯｸM-PRO" panose="020F0600000000000000" pitchFamily="50" charset="-128"/>
                        </a:rPr>
                        <a:t>２６６</a:t>
                      </a:r>
                    </a:p>
                  </a:txBody>
                  <a:tcPr marL="91432" marR="91432" marT="45709" marB="45709" anchor="ctr"/>
                </a:tc>
                <a:extLst>
                  <a:ext uri="{0D108BD9-81ED-4DB2-BD59-A6C34878D82A}">
                    <a16:rowId xmlns:a16="http://schemas.microsoft.com/office/drawing/2014/main" val="10002"/>
                  </a:ext>
                </a:extLst>
              </a:tr>
            </a:tbl>
          </a:graphicData>
        </a:graphic>
      </p:graphicFrame>
      <p:sp>
        <p:nvSpPr>
          <p:cNvPr id="6" name="タイトル 1">
            <a:extLst>
              <a:ext uri="{FF2B5EF4-FFF2-40B4-BE49-F238E27FC236}">
                <a16:creationId xmlns:a16="http://schemas.microsoft.com/office/drawing/2014/main" id="{D0BD2E45-54E1-310B-7A64-2216CDE6FF0E}"/>
              </a:ext>
            </a:extLst>
          </p:cNvPr>
          <p:cNvSpPr>
            <a:spLocks noGrp="1"/>
          </p:cNvSpPr>
          <p:nvPr>
            <p:ph type="title"/>
          </p:nvPr>
        </p:nvSpPr>
        <p:spPr>
          <a:xfrm>
            <a:off x="1069975" y="484189"/>
            <a:ext cx="10058400" cy="846772"/>
          </a:xfrm>
        </p:spPr>
        <p:txBody>
          <a:bodyPr>
            <a:noAutofit/>
          </a:bodyPr>
          <a:lstStyle/>
          <a:p>
            <a:r>
              <a:rPr kumimoji="1" lang="ja-JP" altLang="en-US" sz="4000" dirty="0">
                <a:latin typeface="HG丸ｺﾞｼｯｸM-PRO" panose="020F0600000000000000" pitchFamily="50" charset="-128"/>
                <a:ea typeface="HG丸ｺﾞｼｯｸM-PRO" panose="020F0600000000000000" pitchFamily="50" charset="-128"/>
              </a:rPr>
              <a:t>養護者による高齢者虐待の状況</a:t>
            </a:r>
            <a:r>
              <a:rPr lang="ja-JP" altLang="en-US" sz="4000" dirty="0">
                <a:latin typeface="HG丸ｺﾞｼｯｸM-PRO" panose="020F0600000000000000" pitchFamily="50" charset="-128"/>
                <a:ea typeface="HG丸ｺﾞｼｯｸM-PRO" panose="020F0600000000000000" pitchFamily="50" charset="-128"/>
              </a:rPr>
              <a:t>（熊本県）</a:t>
            </a:r>
            <a:endParaRPr kumimoji="1" lang="ja-JP" altLang="en-US" sz="4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77961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A35121-6353-6141-95E9-38022E929DBC}"/>
              </a:ext>
            </a:extLst>
          </p:cNvPr>
          <p:cNvSpPr>
            <a:spLocks noGrp="1"/>
          </p:cNvSpPr>
          <p:nvPr>
            <p:ph type="title"/>
          </p:nvPr>
        </p:nvSpPr>
        <p:spPr>
          <a:xfrm>
            <a:off x="1069848" y="484632"/>
            <a:ext cx="10058400" cy="1122099"/>
          </a:xfrm>
        </p:spPr>
        <p:txBody>
          <a:bodyPr/>
          <a:lstStyle/>
          <a:p>
            <a:r>
              <a:rPr kumimoji="1" lang="ja-JP" altLang="en-US" dirty="0">
                <a:latin typeface="HG丸ｺﾞｼｯｸM-PRO" panose="020F0600000000000000" pitchFamily="50" charset="-128"/>
                <a:ea typeface="HG丸ｺﾞｼｯｸM-PRO" panose="020F0600000000000000" pitchFamily="50" charset="-128"/>
              </a:rPr>
              <a:t>事例</a:t>
            </a:r>
          </a:p>
        </p:txBody>
      </p:sp>
      <p:sp>
        <p:nvSpPr>
          <p:cNvPr id="3" name="コンテンツ プレースホルダー 2">
            <a:extLst>
              <a:ext uri="{FF2B5EF4-FFF2-40B4-BE49-F238E27FC236}">
                <a16:creationId xmlns:a16="http://schemas.microsoft.com/office/drawing/2014/main" id="{A1FA0AD9-2DC0-BBAA-3523-FD6A147F9EF7}"/>
              </a:ext>
            </a:extLst>
          </p:cNvPr>
          <p:cNvSpPr>
            <a:spLocks noGrp="1"/>
          </p:cNvSpPr>
          <p:nvPr>
            <p:ph idx="1"/>
          </p:nvPr>
        </p:nvSpPr>
        <p:spPr>
          <a:xfrm>
            <a:off x="365760" y="1750423"/>
            <a:ext cx="11364686" cy="4820193"/>
          </a:xfrm>
        </p:spPr>
        <p:txBody>
          <a:bodyPr>
            <a:noAutofit/>
          </a:bodyPr>
          <a:lstStyle/>
          <a:p>
            <a:pPr marL="0" indent="0">
              <a:buNone/>
            </a:pPr>
            <a:r>
              <a:rPr kumimoji="1" lang="ja-JP" altLang="en-US" sz="2800" dirty="0">
                <a:latin typeface="HG丸ｺﾞｼｯｸM-PRO" panose="020F0600000000000000" pitchFamily="50" charset="-128"/>
                <a:ea typeface="HG丸ｺﾞｼｯｸM-PRO" panose="020F0600000000000000" pitchFamily="50" charset="-128"/>
              </a:rPr>
              <a:t>本人：</a:t>
            </a:r>
            <a:r>
              <a:rPr kumimoji="1" lang="en-US" altLang="ja-JP" sz="2800" dirty="0">
                <a:latin typeface="HG丸ｺﾞｼｯｸM-PRO" panose="020F0600000000000000" pitchFamily="50" charset="-128"/>
                <a:ea typeface="HG丸ｺﾞｼｯｸM-PRO" panose="020F0600000000000000" pitchFamily="50" charset="-128"/>
              </a:rPr>
              <a:t>80</a:t>
            </a:r>
            <a:r>
              <a:rPr kumimoji="1" lang="ja-JP" altLang="en-US" sz="2800" dirty="0">
                <a:latin typeface="HG丸ｺﾞｼｯｸM-PRO" panose="020F0600000000000000" pitchFamily="50" charset="-128"/>
                <a:ea typeface="HG丸ｺﾞｼｯｸM-PRO" panose="020F0600000000000000" pitchFamily="50" charset="-128"/>
              </a:rPr>
              <a:t>代後半、女性、要介護４、数年前 脳血管疾患にて全介助　（ほぼベッド上での生活、認知症自立度</a:t>
            </a:r>
            <a:r>
              <a:rPr kumimoji="1" lang="en-US" altLang="ja-JP" sz="2800" dirty="0">
                <a:latin typeface="HG丸ｺﾞｼｯｸM-PRO" panose="020F0600000000000000" pitchFamily="50" charset="-128"/>
                <a:ea typeface="HG丸ｺﾞｼｯｸM-PRO" panose="020F0600000000000000" pitchFamily="50" charset="-128"/>
              </a:rPr>
              <a:t>Ⅲ</a:t>
            </a:r>
            <a:r>
              <a:rPr kumimoji="1" lang="ja-JP" altLang="en-US" sz="2800" dirty="0">
                <a:latin typeface="HG丸ｺﾞｼｯｸM-PRO" panose="020F0600000000000000" pitchFamily="50" charset="-128"/>
                <a:ea typeface="HG丸ｺﾞｼｯｸM-PRO" panose="020F0600000000000000" pitchFamily="50" charset="-128"/>
              </a:rPr>
              <a:t>）</a:t>
            </a: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養護者：長男　　　　夫は他界</a:t>
            </a: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その他：長男家族との３人暮らし、他に実子がいるが体調不良。</a:t>
            </a:r>
            <a:endParaRPr kumimoji="1" lang="en-US" altLang="ja-JP" sz="2800"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sz="2800" dirty="0">
              <a:latin typeface="HG丸ｺﾞｼｯｸM-PRO" panose="020F0600000000000000" pitchFamily="50" charset="-128"/>
              <a:ea typeface="HG丸ｺﾞｼｯｸM-PRO" panose="020F0600000000000000" pitchFamily="50" charset="-128"/>
            </a:endParaRPr>
          </a:p>
          <a:p>
            <a:pPr marL="0" indent="0">
              <a:buNone/>
            </a:pPr>
            <a:r>
              <a:rPr kumimoji="1" lang="en-US" altLang="ja-JP" sz="2800" dirty="0">
                <a:latin typeface="HG丸ｺﾞｼｯｸM-PRO" panose="020F0600000000000000" pitchFamily="50" charset="-128"/>
                <a:ea typeface="HG丸ｺﾞｼｯｸM-PRO" panose="020F0600000000000000" pitchFamily="50" charset="-128"/>
              </a:rPr>
              <a:t>【</a:t>
            </a:r>
            <a:r>
              <a:rPr kumimoji="1" lang="ja-JP" altLang="en-US" sz="2800" dirty="0">
                <a:latin typeface="HG丸ｺﾞｼｯｸM-PRO" panose="020F0600000000000000" pitchFamily="50" charset="-128"/>
                <a:ea typeface="HG丸ｺﾞｼｯｸM-PRO" panose="020F0600000000000000" pitchFamily="50" charset="-128"/>
              </a:rPr>
              <a:t>事例の経緯</a:t>
            </a:r>
            <a:r>
              <a:rPr kumimoji="1" lang="en-US" altLang="ja-JP" sz="2800" dirty="0">
                <a:latin typeface="HG丸ｺﾞｼｯｸM-PRO" panose="020F0600000000000000" pitchFamily="50" charset="-128"/>
                <a:ea typeface="HG丸ｺﾞｼｯｸM-PRO" panose="020F0600000000000000" pitchFamily="50" charset="-128"/>
              </a:rPr>
              <a:t>】</a:t>
            </a: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訪問看護スタッフが、「訪問時、栄養補助食品を勢いよく飲まれた。</a:t>
            </a:r>
          </a:p>
          <a:p>
            <a:pPr marL="0" indent="0">
              <a:buNone/>
            </a:pPr>
            <a:r>
              <a:rPr kumimoji="1" lang="ja-JP" altLang="en-US" sz="2800" dirty="0">
                <a:latin typeface="HG丸ｺﾞｼｯｸM-PRO" panose="020F0600000000000000" pitchFamily="50" charset="-128"/>
                <a:ea typeface="HG丸ｺﾞｼｯｸM-PRO" panose="020F0600000000000000" pitchFamily="50" charset="-128"/>
              </a:rPr>
              <a:t>食事や水分が十分に取れているのか心配。おむつ交換も、殆どされていない様子。」とケアマネジャーへ連絡。</a:t>
            </a:r>
          </a:p>
        </p:txBody>
      </p:sp>
    </p:spTree>
    <p:extLst>
      <p:ext uri="{BB962C8B-B14F-4D97-AF65-F5344CB8AC3E}">
        <p14:creationId xmlns:p14="http://schemas.microsoft.com/office/powerpoint/2010/main" val="1288687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A35121-6353-6141-95E9-38022E929DBC}"/>
              </a:ext>
            </a:extLst>
          </p:cNvPr>
          <p:cNvSpPr>
            <a:spLocks noGrp="1"/>
          </p:cNvSpPr>
          <p:nvPr>
            <p:ph type="title"/>
          </p:nvPr>
        </p:nvSpPr>
        <p:spPr>
          <a:xfrm>
            <a:off x="1069848" y="484631"/>
            <a:ext cx="10058400" cy="1174351"/>
          </a:xfrm>
        </p:spPr>
        <p:txBody>
          <a:bodyPr/>
          <a:lstStyle/>
          <a:p>
            <a:r>
              <a:rPr kumimoji="1" lang="ja-JP" altLang="en-US" dirty="0">
                <a:latin typeface="HG丸ｺﾞｼｯｸM-PRO" panose="020F0600000000000000" pitchFamily="50" charset="-128"/>
                <a:ea typeface="HG丸ｺﾞｼｯｸM-PRO" panose="020F0600000000000000" pitchFamily="50" charset="-128"/>
              </a:rPr>
              <a:t>事例</a:t>
            </a:r>
          </a:p>
        </p:txBody>
      </p:sp>
      <p:sp>
        <p:nvSpPr>
          <p:cNvPr id="3" name="コンテンツ プレースホルダー 2">
            <a:extLst>
              <a:ext uri="{FF2B5EF4-FFF2-40B4-BE49-F238E27FC236}">
                <a16:creationId xmlns:a16="http://schemas.microsoft.com/office/drawing/2014/main" id="{A1FA0AD9-2DC0-BBAA-3523-FD6A147F9EF7}"/>
              </a:ext>
            </a:extLst>
          </p:cNvPr>
          <p:cNvSpPr>
            <a:spLocks noGrp="1"/>
          </p:cNvSpPr>
          <p:nvPr>
            <p:ph idx="1"/>
          </p:nvPr>
        </p:nvSpPr>
        <p:spPr>
          <a:xfrm>
            <a:off x="1069848" y="2299062"/>
            <a:ext cx="10058400" cy="3873137"/>
          </a:xfrm>
        </p:spPr>
        <p:txBody>
          <a:bodyPr>
            <a:normAutofit/>
          </a:bodyPr>
          <a:lstStyle/>
          <a:p>
            <a:pPr marL="0" indent="0">
              <a:buNone/>
            </a:pPr>
            <a:r>
              <a:rPr kumimoji="1" lang="en-US" altLang="ja-JP" sz="3200" dirty="0">
                <a:latin typeface="HG丸ｺﾞｼｯｸM-PRO" panose="020F0600000000000000" pitchFamily="50" charset="-128"/>
                <a:ea typeface="HG丸ｺﾞｼｯｸM-PRO" panose="020F0600000000000000" pitchFamily="50" charset="-128"/>
              </a:rPr>
              <a:t>【</a:t>
            </a:r>
            <a:r>
              <a:rPr kumimoji="1" lang="ja-JP" altLang="en-US" sz="3200" dirty="0">
                <a:latin typeface="HG丸ｺﾞｼｯｸM-PRO" panose="020F0600000000000000" pitchFamily="50" charset="-128"/>
                <a:ea typeface="HG丸ｺﾞｼｯｸM-PRO" panose="020F0600000000000000" pitchFamily="50" charset="-128"/>
              </a:rPr>
              <a:t>状況</a:t>
            </a:r>
            <a:r>
              <a:rPr kumimoji="1" lang="en-US" altLang="ja-JP" sz="3200" dirty="0">
                <a:latin typeface="HG丸ｺﾞｼｯｸM-PRO" panose="020F0600000000000000" pitchFamily="50" charset="-128"/>
                <a:ea typeface="HG丸ｺﾞｼｯｸM-PRO" panose="020F0600000000000000" pitchFamily="50" charset="-128"/>
              </a:rPr>
              <a:t>】</a:t>
            </a:r>
          </a:p>
          <a:p>
            <a:pPr marL="0" indent="0">
              <a:buNone/>
            </a:pPr>
            <a:r>
              <a:rPr kumimoji="1" lang="ja-JP" altLang="en-US" sz="3200" dirty="0">
                <a:latin typeface="HG丸ｺﾞｼｯｸM-PRO" panose="020F0600000000000000" pitchFamily="50" charset="-128"/>
                <a:ea typeface="HG丸ｺﾞｼｯｸM-PRO" panose="020F0600000000000000" pitchFamily="50" charset="-128"/>
              </a:rPr>
              <a:t>●長男は、これまで経済的なことを理由に、受診控え。</a:t>
            </a:r>
          </a:p>
          <a:p>
            <a:pPr marL="0" indent="0">
              <a:buNone/>
            </a:pPr>
            <a:r>
              <a:rPr kumimoji="1" lang="ja-JP" altLang="en-US" sz="3200" dirty="0">
                <a:latin typeface="HG丸ｺﾞｼｯｸM-PRO" panose="020F0600000000000000" pitchFamily="50" charset="-128"/>
                <a:ea typeface="HG丸ｺﾞｼｯｸM-PRO" panose="020F0600000000000000" pitchFamily="50" charset="-128"/>
              </a:rPr>
              <a:t>　介護サービスは訪問看護、福祉用具貸与のみだった。</a:t>
            </a:r>
            <a:endParaRPr kumimoji="1" lang="en-US" altLang="ja-JP" sz="3200"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sz="32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3200" dirty="0">
                <a:latin typeface="HG丸ｺﾞｼｯｸM-PRO" panose="020F0600000000000000" pitchFamily="50" charset="-128"/>
                <a:ea typeface="HG丸ｺﾞｼｯｸM-PRO" panose="020F0600000000000000" pitchFamily="50" charset="-128"/>
              </a:rPr>
              <a:t>●おむつ交換等の介護負担から、食事や水分を制限、</a:t>
            </a:r>
            <a:endParaRPr kumimoji="1"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latin typeface="HG丸ｺﾞｼｯｸM-PRO" panose="020F0600000000000000" pitchFamily="50" charset="-128"/>
                <a:ea typeface="HG丸ｺﾞｼｯｸM-PRO" panose="020F0600000000000000" pitchFamily="50" charset="-128"/>
              </a:rPr>
              <a:t>　</a:t>
            </a:r>
            <a:r>
              <a:rPr kumimoji="1" lang="ja-JP" altLang="en-US" sz="3200" dirty="0">
                <a:latin typeface="HG丸ｺﾞｼｯｸM-PRO" panose="020F0600000000000000" pitchFamily="50" charset="-128"/>
                <a:ea typeface="HG丸ｺﾞｼｯｸM-PRO" panose="020F0600000000000000" pitchFamily="50" charset="-128"/>
              </a:rPr>
              <a:t>排泄介助を行っていなかった。</a:t>
            </a:r>
          </a:p>
        </p:txBody>
      </p:sp>
    </p:spTree>
    <p:extLst>
      <p:ext uri="{BB962C8B-B14F-4D97-AF65-F5344CB8AC3E}">
        <p14:creationId xmlns:p14="http://schemas.microsoft.com/office/powerpoint/2010/main" val="2550301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コンテンツ プレースホルダー 9">
            <a:extLst>
              <a:ext uri="{FF2B5EF4-FFF2-40B4-BE49-F238E27FC236}">
                <a16:creationId xmlns:a16="http://schemas.microsoft.com/office/drawing/2014/main" id="{33CACF58-713F-CE8B-D248-27E53A8203FF}"/>
              </a:ext>
            </a:extLst>
          </p:cNvPr>
          <p:cNvPicPr>
            <a:picLocks noGrp="1" noChangeAspect="1"/>
          </p:cNvPicPr>
          <p:nvPr>
            <p:ph idx="1"/>
          </p:nvPr>
        </p:nvPicPr>
        <p:blipFill>
          <a:blip r:embed="rId3">
            <a:duotone>
              <a:prstClr val="black"/>
              <a:schemeClr val="accent4">
                <a:tint val="45000"/>
                <a:satMod val="400000"/>
              </a:schemeClr>
            </a:duotone>
          </a:blip>
          <a:stretch>
            <a:fillRect/>
          </a:stretch>
        </p:blipFill>
        <p:spPr>
          <a:xfrm>
            <a:off x="640080" y="640081"/>
            <a:ext cx="10972800" cy="5643154"/>
          </a:xfrm>
        </p:spPr>
      </p:pic>
    </p:spTree>
    <p:extLst>
      <p:ext uri="{BB962C8B-B14F-4D97-AF65-F5344CB8AC3E}">
        <p14:creationId xmlns:p14="http://schemas.microsoft.com/office/powerpoint/2010/main" val="28878647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木版活字">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TM03090434[[fn=木版活字]]</Template>
  <TotalTime>173</TotalTime>
  <Words>1365</Words>
  <Application>Microsoft Office PowerPoint</Application>
  <PresentationFormat>ワイド画面</PresentationFormat>
  <Paragraphs>173</Paragraphs>
  <Slides>17</Slides>
  <Notes>16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BIZ UDPゴシック</vt:lpstr>
      <vt:lpstr>HG丸ｺﾞｼｯｸM-PRO</vt:lpstr>
      <vt:lpstr>ＭＳ Ｐゴシック</vt:lpstr>
      <vt:lpstr>游ゴシック</vt:lpstr>
      <vt:lpstr>Bookman Old Style</vt:lpstr>
      <vt:lpstr>Century Gothic</vt:lpstr>
      <vt:lpstr>Times New Roman</vt:lpstr>
      <vt:lpstr>Wingdings</vt:lpstr>
      <vt:lpstr>木版活字</vt:lpstr>
      <vt:lpstr>虐待0！　事例で学ぶ 専門職としての心得</vt:lpstr>
      <vt:lpstr>高齢者虐待防止法</vt:lpstr>
      <vt:lpstr>高齢者虐待防止法</vt:lpstr>
      <vt:lpstr>高齢者虐待防止法　（養護者による高齢者虐待）</vt:lpstr>
      <vt:lpstr>高齢者虐待防止法</vt:lpstr>
      <vt:lpstr>養護者による高齢者虐待の状況（熊本県）</vt:lpstr>
      <vt:lpstr>事例</vt:lpstr>
      <vt:lpstr>事例</vt:lpstr>
      <vt:lpstr>PowerPoint プレゼンテーション</vt:lpstr>
      <vt:lpstr>PowerPoint プレゼンテーション</vt:lpstr>
      <vt:lpstr>PowerPoint プレゼンテーション</vt:lpstr>
      <vt:lpstr>事例</vt:lpstr>
      <vt:lpstr>セルフネグレクト定義 </vt:lpstr>
      <vt:lpstr>セルフネグレクトへの支援 </vt:lpstr>
      <vt:lpstr>PowerPoint プレゼンテーション</vt:lpstr>
      <vt:lpstr>早期発見・通報</vt:lpstr>
      <vt:lpstr>虐待発生の要因（令和3年度全国）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虐待0！　事例で学ぶ 専門職としての心得</dc:title>
  <dc:creator>matsumoto user</dc:creator>
  <cp:lastModifiedBy>matsumoto user</cp:lastModifiedBy>
  <cp:revision>20</cp:revision>
  <dcterms:created xsi:type="dcterms:W3CDTF">2023-10-16T01:37:25Z</dcterms:created>
  <dcterms:modified xsi:type="dcterms:W3CDTF">2023-10-19T00:40:49Z</dcterms:modified>
</cp:coreProperties>
</file>